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71" r:id="rId3"/>
    <p:sldId id="268" r:id="rId4"/>
    <p:sldId id="269" r:id="rId5"/>
    <p:sldId id="270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ED7C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708"/>
  </p:normalViewPr>
  <p:slideViewPr>
    <p:cSldViewPr snapToGrid="0" snapToObjects="1">
      <p:cViewPr>
        <p:scale>
          <a:sx n="86" d="100"/>
          <a:sy n="86" d="100"/>
        </p:scale>
        <p:origin x="14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E40C-1A70-304D-9167-57410660318A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6772-8FB7-3841-8309-6055167C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45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E40C-1A70-304D-9167-57410660318A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6772-8FB7-3841-8309-6055167C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E40C-1A70-304D-9167-57410660318A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6772-8FB7-3841-8309-6055167C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213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E40C-1A70-304D-9167-57410660318A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6772-8FB7-3841-8309-6055167C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22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E40C-1A70-304D-9167-57410660318A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6772-8FB7-3841-8309-6055167C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918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E40C-1A70-304D-9167-57410660318A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6772-8FB7-3841-8309-6055167C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8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E40C-1A70-304D-9167-57410660318A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6772-8FB7-3841-8309-6055167C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4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E40C-1A70-304D-9167-57410660318A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6772-8FB7-3841-8309-6055167C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7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E40C-1A70-304D-9167-57410660318A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6772-8FB7-3841-8309-6055167C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2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E40C-1A70-304D-9167-57410660318A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6772-8FB7-3841-8309-6055167C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01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E40C-1A70-304D-9167-57410660318A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6772-8FB7-3841-8309-6055167C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6E40C-1A70-304D-9167-57410660318A}" type="datetimeFigureOut">
              <a:rPr lang="en-US" smtClean="0"/>
              <a:t>10/10/18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66772-8FB7-3841-8309-6055167C8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15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506965" y="26750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6445"/>
              </p:ext>
            </p:extLst>
          </p:nvPr>
        </p:nvGraphicFramePr>
        <p:xfrm>
          <a:off x="1352005" y="2416377"/>
          <a:ext cx="537210" cy="544830"/>
        </p:xfrm>
        <a:graphic>
          <a:graphicData uri="http://schemas.openxmlformats.org/drawingml/2006/table">
            <a:tbl>
              <a:tblPr firstRow="1" firstCol="1" bandRow="1"/>
              <a:tblGrid>
                <a:gridCol w="268605"/>
                <a:gridCol w="268605"/>
              </a:tblGrid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076532"/>
              </p:ext>
            </p:extLst>
          </p:nvPr>
        </p:nvGraphicFramePr>
        <p:xfrm>
          <a:off x="2688240" y="2420154"/>
          <a:ext cx="805815" cy="817245"/>
        </p:xfrm>
        <a:graphic>
          <a:graphicData uri="http://schemas.openxmlformats.org/drawingml/2006/table">
            <a:tbl>
              <a:tblPr firstRow="1" firstCol="1" bandRow="1"/>
              <a:tblGrid>
                <a:gridCol w="268605"/>
                <a:gridCol w="268605"/>
                <a:gridCol w="268605"/>
              </a:tblGrid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261239"/>
              </p:ext>
            </p:extLst>
          </p:nvPr>
        </p:nvGraphicFramePr>
        <p:xfrm>
          <a:off x="4515740" y="2383616"/>
          <a:ext cx="1074420" cy="1089660"/>
        </p:xfrm>
        <a:graphic>
          <a:graphicData uri="http://schemas.openxmlformats.org/drawingml/2006/table">
            <a:tbl>
              <a:tblPr firstRow="1" firstCol="1" bandRow="1"/>
              <a:tblGrid>
                <a:gridCol w="268605"/>
                <a:gridCol w="268605"/>
                <a:gridCol w="268605"/>
                <a:gridCol w="268605"/>
              </a:tblGrid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666295"/>
              </p:ext>
            </p:extLst>
          </p:nvPr>
        </p:nvGraphicFramePr>
        <p:xfrm>
          <a:off x="6276146" y="2363357"/>
          <a:ext cx="1343025" cy="1341939"/>
        </p:xfrm>
        <a:graphic>
          <a:graphicData uri="http://schemas.openxmlformats.org/drawingml/2006/table">
            <a:tbl>
              <a:tblPr firstRow="1" firstCol="1" bandRow="1"/>
              <a:tblGrid>
                <a:gridCol w="268605"/>
                <a:gridCol w="268605"/>
                <a:gridCol w="268605"/>
                <a:gridCol w="268605"/>
                <a:gridCol w="268605"/>
              </a:tblGrid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52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mbria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21" name="Text Box 7"/>
          <p:cNvSpPr txBox="1"/>
          <p:nvPr/>
        </p:nvSpPr>
        <p:spPr>
          <a:xfrm>
            <a:off x="200582" y="1613419"/>
            <a:ext cx="8455025" cy="517836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ea typeface="ＭＳ 明朝" charset="-128"/>
                <a:cs typeface="Times New Roman" charset="0"/>
              </a:rPr>
              <a:t> Stage 1      Stage 2             Stage 3 	    </a:t>
            </a:r>
            <a:r>
              <a:rPr lang="en-US" sz="1800" dirty="0" smtClean="0">
                <a:effectLst/>
                <a:ea typeface="ＭＳ 明朝" charset="-128"/>
                <a:cs typeface="Times New Roman" charset="0"/>
              </a:rPr>
              <a:t>          </a:t>
            </a:r>
            <a:r>
              <a:rPr lang="en-US" sz="1800" dirty="0">
                <a:effectLst/>
                <a:ea typeface="ＭＳ 明朝" charset="-128"/>
                <a:cs typeface="Times New Roman" charset="0"/>
              </a:rPr>
              <a:t>Stage 4          </a:t>
            </a:r>
            <a:r>
              <a:rPr lang="en-US" sz="1800" dirty="0" smtClean="0">
                <a:effectLst/>
                <a:ea typeface="ＭＳ 明朝" charset="-128"/>
                <a:cs typeface="Times New Roman" charset="0"/>
              </a:rPr>
              <a:t>               </a:t>
            </a:r>
            <a:r>
              <a:rPr lang="en-US" sz="1800" dirty="0">
                <a:effectLst/>
                <a:ea typeface="ＭＳ 明朝" charset="-128"/>
                <a:cs typeface="Times New Roman" charset="0"/>
              </a:rPr>
              <a:t>Stage 5       </a:t>
            </a:r>
            <a:endParaRPr lang="en-US" sz="1200" dirty="0">
              <a:effectLst/>
              <a:ea typeface="ＭＳ 明朝" charset="-128"/>
              <a:cs typeface="Times New Roman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656" y="129462"/>
            <a:ext cx="98335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WOW for squares</a:t>
            </a:r>
            <a:r>
              <a:rPr lang="en-US" sz="2800" dirty="0" smtClean="0"/>
              <a:t>!!</a:t>
            </a:r>
          </a:p>
          <a:p>
            <a:r>
              <a:rPr lang="en-US" sz="2800" dirty="0" smtClean="0"/>
              <a:t>Do you remember these from yesterday?  Can you fill in the chart?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 flipV="1">
            <a:off x="391656" y="2416375"/>
            <a:ext cx="274363" cy="25868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390961"/>
              </p:ext>
            </p:extLst>
          </p:nvPr>
        </p:nvGraphicFramePr>
        <p:xfrm>
          <a:off x="8194134" y="1083569"/>
          <a:ext cx="2717056" cy="4307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8528"/>
                <a:gridCol w="1358528"/>
              </a:tblGrid>
              <a:tr h="8910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blocks</a:t>
                      </a:r>
                      <a:endParaRPr lang="en-US" dirty="0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304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856236"/>
              </p:ext>
            </p:extLst>
          </p:nvPr>
        </p:nvGraphicFramePr>
        <p:xfrm>
          <a:off x="1553904" y="3113377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351678"/>
              </p:ext>
            </p:extLst>
          </p:nvPr>
        </p:nvGraphicFramePr>
        <p:xfrm>
          <a:off x="2669276" y="2774857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375634"/>
              </p:ext>
            </p:extLst>
          </p:nvPr>
        </p:nvGraphicFramePr>
        <p:xfrm>
          <a:off x="2669276" y="3140617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626133"/>
              </p:ext>
            </p:extLst>
          </p:nvPr>
        </p:nvGraphicFramePr>
        <p:xfrm>
          <a:off x="3936219" y="2409097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502271"/>
              </p:ext>
            </p:extLst>
          </p:nvPr>
        </p:nvGraphicFramePr>
        <p:xfrm>
          <a:off x="3936219" y="2774857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933385"/>
              </p:ext>
            </p:extLst>
          </p:nvPr>
        </p:nvGraphicFramePr>
        <p:xfrm>
          <a:off x="3936219" y="3140617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42098"/>
              </p:ext>
            </p:extLst>
          </p:nvPr>
        </p:nvGraphicFramePr>
        <p:xfrm>
          <a:off x="5583010" y="2078311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93"/>
              </p:ext>
            </p:extLst>
          </p:nvPr>
        </p:nvGraphicFramePr>
        <p:xfrm>
          <a:off x="5583010" y="2444071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298357"/>
              </p:ext>
            </p:extLst>
          </p:nvPr>
        </p:nvGraphicFramePr>
        <p:xfrm>
          <a:off x="5583010" y="2809831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227668"/>
              </p:ext>
            </p:extLst>
          </p:nvPr>
        </p:nvGraphicFramePr>
        <p:xfrm>
          <a:off x="5583010" y="3175591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270065"/>
              </p:ext>
            </p:extLst>
          </p:nvPr>
        </p:nvGraphicFramePr>
        <p:xfrm>
          <a:off x="2339492" y="3140617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437029"/>
              </p:ext>
            </p:extLst>
          </p:nvPr>
        </p:nvGraphicFramePr>
        <p:xfrm>
          <a:off x="3606435" y="2774857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15871"/>
              </p:ext>
            </p:extLst>
          </p:nvPr>
        </p:nvGraphicFramePr>
        <p:xfrm>
          <a:off x="3606435" y="3140617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136546"/>
              </p:ext>
            </p:extLst>
          </p:nvPr>
        </p:nvGraphicFramePr>
        <p:xfrm>
          <a:off x="3276651" y="3140617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248354"/>
              </p:ext>
            </p:extLst>
          </p:nvPr>
        </p:nvGraphicFramePr>
        <p:xfrm>
          <a:off x="5245820" y="2444071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031165"/>
              </p:ext>
            </p:extLst>
          </p:nvPr>
        </p:nvGraphicFramePr>
        <p:xfrm>
          <a:off x="5245820" y="2809831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163006"/>
              </p:ext>
            </p:extLst>
          </p:nvPr>
        </p:nvGraphicFramePr>
        <p:xfrm>
          <a:off x="5245820" y="3175591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314720"/>
              </p:ext>
            </p:extLst>
          </p:nvPr>
        </p:nvGraphicFramePr>
        <p:xfrm>
          <a:off x="4916036" y="2809831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838623"/>
              </p:ext>
            </p:extLst>
          </p:nvPr>
        </p:nvGraphicFramePr>
        <p:xfrm>
          <a:off x="4916036" y="3175591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164979"/>
              </p:ext>
            </p:extLst>
          </p:nvPr>
        </p:nvGraphicFramePr>
        <p:xfrm>
          <a:off x="4586252" y="3175591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39833"/>
              </p:ext>
            </p:extLst>
          </p:nvPr>
        </p:nvGraphicFramePr>
        <p:xfrm>
          <a:off x="8615599" y="297197"/>
          <a:ext cx="2717056" cy="4307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8528"/>
                <a:gridCol w="1358528"/>
              </a:tblGrid>
              <a:tr h="8910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blocks</a:t>
                      </a:r>
                      <a:endParaRPr lang="en-US" dirty="0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09437" y="297197"/>
            <a:ext cx="98335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TODAY: </a:t>
            </a:r>
            <a:br>
              <a:rPr lang="en-US" sz="2800" dirty="0" smtClean="0"/>
            </a:br>
            <a:r>
              <a:rPr lang="en-US" sz="2800" dirty="0" smtClean="0"/>
              <a:t>Build </a:t>
            </a:r>
            <a:r>
              <a:rPr lang="en-US" sz="2800" dirty="0" smtClean="0"/>
              <a:t>the first 4 TRIANGULAR numbers. </a:t>
            </a:r>
          </a:p>
          <a:p>
            <a:r>
              <a:rPr lang="en-US" sz="2800" dirty="0" smtClean="0"/>
              <a:t>Which colors doesn’t matter </a:t>
            </a:r>
            <a:r>
              <a:rPr lang="en-US" sz="2800" dirty="0" smtClean="0">
                <a:sym typeface="Wingdings"/>
              </a:rPr>
              <a:t> </a:t>
            </a:r>
            <a:r>
              <a:rPr lang="en-US" sz="2800" dirty="0" smtClean="0">
                <a:sym typeface="Wingdings"/>
              </a:rPr>
              <a:t> Then fill in the chart.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8216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993982"/>
              </p:ext>
            </p:extLst>
          </p:nvPr>
        </p:nvGraphicFramePr>
        <p:xfrm>
          <a:off x="4818511" y="188343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03682"/>
              </p:ext>
            </p:extLst>
          </p:nvPr>
        </p:nvGraphicFramePr>
        <p:xfrm>
          <a:off x="4818511" y="224919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05042"/>
              </p:ext>
            </p:extLst>
          </p:nvPr>
        </p:nvGraphicFramePr>
        <p:xfrm>
          <a:off x="4818511" y="261495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979727"/>
              </p:ext>
            </p:extLst>
          </p:nvPr>
        </p:nvGraphicFramePr>
        <p:xfrm>
          <a:off x="4818511" y="298071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113042"/>
              </p:ext>
            </p:extLst>
          </p:nvPr>
        </p:nvGraphicFramePr>
        <p:xfrm>
          <a:off x="4481321" y="224919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051618"/>
              </p:ext>
            </p:extLst>
          </p:nvPr>
        </p:nvGraphicFramePr>
        <p:xfrm>
          <a:off x="4481321" y="261495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430536"/>
              </p:ext>
            </p:extLst>
          </p:nvPr>
        </p:nvGraphicFramePr>
        <p:xfrm>
          <a:off x="4481321" y="298071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882378"/>
              </p:ext>
            </p:extLst>
          </p:nvPr>
        </p:nvGraphicFramePr>
        <p:xfrm>
          <a:off x="4151537" y="261495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55745"/>
              </p:ext>
            </p:extLst>
          </p:nvPr>
        </p:nvGraphicFramePr>
        <p:xfrm>
          <a:off x="4151537" y="298071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681214"/>
              </p:ext>
            </p:extLst>
          </p:nvPr>
        </p:nvGraphicFramePr>
        <p:xfrm>
          <a:off x="3821753" y="298071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909894"/>
              </p:ext>
            </p:extLst>
          </p:nvPr>
        </p:nvGraphicFramePr>
        <p:xfrm>
          <a:off x="7879339" y="426154"/>
          <a:ext cx="2717056" cy="4307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8528"/>
                <a:gridCol w="1358528"/>
              </a:tblGrid>
              <a:tr h="8910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blocks</a:t>
                      </a:r>
                      <a:endParaRPr lang="en-US" dirty="0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09437" y="297197"/>
            <a:ext cx="9833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pattern do you see???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582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9437" y="297197"/>
            <a:ext cx="98335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Now ROTATE any triangular number onto </a:t>
            </a:r>
          </a:p>
          <a:p>
            <a:r>
              <a:rPr lang="en-US" sz="2800" dirty="0" smtClean="0"/>
              <a:t>the next triangular number: </a:t>
            </a:r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132726"/>
              </p:ext>
            </p:extLst>
          </p:nvPr>
        </p:nvGraphicFramePr>
        <p:xfrm>
          <a:off x="789405" y="294500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550974"/>
              </p:ext>
            </p:extLst>
          </p:nvPr>
        </p:nvGraphicFramePr>
        <p:xfrm>
          <a:off x="1904777" y="257998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547932"/>
              </p:ext>
            </p:extLst>
          </p:nvPr>
        </p:nvGraphicFramePr>
        <p:xfrm>
          <a:off x="1904777" y="294574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98230"/>
              </p:ext>
            </p:extLst>
          </p:nvPr>
        </p:nvGraphicFramePr>
        <p:xfrm>
          <a:off x="3171720" y="221422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590493"/>
              </p:ext>
            </p:extLst>
          </p:nvPr>
        </p:nvGraphicFramePr>
        <p:xfrm>
          <a:off x="3171720" y="257998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11594"/>
              </p:ext>
            </p:extLst>
          </p:nvPr>
        </p:nvGraphicFramePr>
        <p:xfrm>
          <a:off x="3171720" y="294574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993982"/>
              </p:ext>
            </p:extLst>
          </p:nvPr>
        </p:nvGraphicFramePr>
        <p:xfrm>
          <a:off x="4818511" y="188343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03682"/>
              </p:ext>
            </p:extLst>
          </p:nvPr>
        </p:nvGraphicFramePr>
        <p:xfrm>
          <a:off x="4818511" y="224919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05042"/>
              </p:ext>
            </p:extLst>
          </p:nvPr>
        </p:nvGraphicFramePr>
        <p:xfrm>
          <a:off x="4818511" y="261495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979727"/>
              </p:ext>
            </p:extLst>
          </p:nvPr>
        </p:nvGraphicFramePr>
        <p:xfrm>
          <a:off x="4818511" y="298071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190903"/>
              </p:ext>
            </p:extLst>
          </p:nvPr>
        </p:nvGraphicFramePr>
        <p:xfrm>
          <a:off x="1574993" y="294574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213783"/>
              </p:ext>
            </p:extLst>
          </p:nvPr>
        </p:nvGraphicFramePr>
        <p:xfrm>
          <a:off x="2841936" y="257998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040243"/>
              </p:ext>
            </p:extLst>
          </p:nvPr>
        </p:nvGraphicFramePr>
        <p:xfrm>
          <a:off x="2841936" y="294574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226241"/>
              </p:ext>
            </p:extLst>
          </p:nvPr>
        </p:nvGraphicFramePr>
        <p:xfrm>
          <a:off x="2512152" y="294574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113042"/>
              </p:ext>
            </p:extLst>
          </p:nvPr>
        </p:nvGraphicFramePr>
        <p:xfrm>
          <a:off x="4481321" y="224919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051618"/>
              </p:ext>
            </p:extLst>
          </p:nvPr>
        </p:nvGraphicFramePr>
        <p:xfrm>
          <a:off x="4481321" y="261495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430536"/>
              </p:ext>
            </p:extLst>
          </p:nvPr>
        </p:nvGraphicFramePr>
        <p:xfrm>
          <a:off x="4481321" y="298071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882378"/>
              </p:ext>
            </p:extLst>
          </p:nvPr>
        </p:nvGraphicFramePr>
        <p:xfrm>
          <a:off x="4151537" y="261495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55745"/>
              </p:ext>
            </p:extLst>
          </p:nvPr>
        </p:nvGraphicFramePr>
        <p:xfrm>
          <a:off x="4151537" y="298071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681214"/>
              </p:ext>
            </p:extLst>
          </p:nvPr>
        </p:nvGraphicFramePr>
        <p:xfrm>
          <a:off x="3821753" y="298071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758908"/>
              </p:ext>
            </p:extLst>
          </p:nvPr>
        </p:nvGraphicFramePr>
        <p:xfrm>
          <a:off x="8179144" y="453982"/>
          <a:ext cx="2717056" cy="4307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8528"/>
                <a:gridCol w="1358528"/>
              </a:tblGrid>
              <a:tr h="8910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blocks</a:t>
                      </a:r>
                      <a:endParaRPr lang="en-US" dirty="0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29" name="Group 28"/>
          <p:cNvGrpSpPr/>
          <p:nvPr/>
        </p:nvGrpSpPr>
        <p:grpSpPr>
          <a:xfrm rot="3084766">
            <a:off x="1203118" y="2315774"/>
            <a:ext cx="652779" cy="731520"/>
            <a:chOff x="0" y="0"/>
            <a:chExt cx="653122" cy="731520"/>
          </a:xfrm>
        </p:grpSpPr>
        <p:pic>
          <p:nvPicPr>
            <p:cNvPr id="30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57" y="0"/>
              <a:ext cx="329565" cy="365760"/>
            </a:xfrm>
            <a:prstGeom prst="rect">
              <a:avLst/>
            </a:prstGeom>
          </p:spPr>
        </p:pic>
        <p:pic>
          <p:nvPicPr>
            <p:cNvPr id="31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57" y="365760"/>
              <a:ext cx="329565" cy="365760"/>
            </a:xfrm>
            <a:prstGeom prst="rect">
              <a:avLst/>
            </a:prstGeom>
          </p:spPr>
        </p:pic>
        <p:pic>
          <p:nvPicPr>
            <p:cNvPr id="32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365760"/>
              <a:ext cx="329565" cy="365760"/>
            </a:xfrm>
            <a:prstGeom prst="rect">
              <a:avLst/>
            </a:prstGeom>
          </p:spPr>
        </p:pic>
      </p:grpSp>
      <p:grpSp>
        <p:nvGrpSpPr>
          <p:cNvPr id="33" name="Group 32"/>
          <p:cNvGrpSpPr/>
          <p:nvPr/>
        </p:nvGrpSpPr>
        <p:grpSpPr>
          <a:xfrm rot="6827420">
            <a:off x="1362527" y="1774624"/>
            <a:ext cx="652779" cy="731520"/>
            <a:chOff x="0" y="0"/>
            <a:chExt cx="653122" cy="731520"/>
          </a:xfrm>
        </p:grpSpPr>
        <p:pic>
          <p:nvPicPr>
            <p:cNvPr id="34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57" y="0"/>
              <a:ext cx="329565" cy="365760"/>
            </a:xfrm>
            <a:prstGeom prst="rect">
              <a:avLst/>
            </a:prstGeom>
          </p:spPr>
        </p:pic>
        <p:pic>
          <p:nvPicPr>
            <p:cNvPr id="35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57" y="365760"/>
              <a:ext cx="329565" cy="365760"/>
            </a:xfrm>
            <a:prstGeom prst="rect">
              <a:avLst/>
            </a:prstGeom>
          </p:spPr>
        </p:pic>
        <p:pic>
          <p:nvPicPr>
            <p:cNvPr id="36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365760"/>
              <a:ext cx="329565" cy="365760"/>
            </a:xfrm>
            <a:prstGeom prst="rect">
              <a:avLst/>
            </a:prstGeom>
          </p:spPr>
        </p:pic>
      </p:grpSp>
      <p:grpSp>
        <p:nvGrpSpPr>
          <p:cNvPr id="37" name="Group 36"/>
          <p:cNvGrpSpPr/>
          <p:nvPr/>
        </p:nvGrpSpPr>
        <p:grpSpPr>
          <a:xfrm rot="10800000">
            <a:off x="2481712" y="2179300"/>
            <a:ext cx="652779" cy="731520"/>
            <a:chOff x="0" y="0"/>
            <a:chExt cx="653122" cy="731520"/>
          </a:xfrm>
        </p:grpSpPr>
        <p:pic>
          <p:nvPicPr>
            <p:cNvPr id="38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57" y="0"/>
              <a:ext cx="329565" cy="365760"/>
            </a:xfrm>
            <a:prstGeom prst="rect">
              <a:avLst/>
            </a:prstGeom>
          </p:spPr>
        </p:pic>
        <p:pic>
          <p:nvPicPr>
            <p:cNvPr id="39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57" y="365760"/>
              <a:ext cx="329565" cy="365760"/>
            </a:xfrm>
            <a:prstGeom prst="rect">
              <a:avLst/>
            </a:prstGeom>
          </p:spPr>
        </p:pic>
        <p:pic>
          <p:nvPicPr>
            <p:cNvPr id="40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365760"/>
              <a:ext cx="329565" cy="365760"/>
            </a:xfrm>
            <a:prstGeom prst="rect">
              <a:avLst/>
            </a:prstGeom>
          </p:spPr>
        </p:pic>
      </p:grpSp>
      <p:grpSp>
        <p:nvGrpSpPr>
          <p:cNvPr id="41" name="Group 40"/>
          <p:cNvGrpSpPr/>
          <p:nvPr/>
        </p:nvGrpSpPr>
        <p:grpSpPr>
          <a:xfrm rot="9640266">
            <a:off x="1922037" y="1679272"/>
            <a:ext cx="652779" cy="731520"/>
            <a:chOff x="0" y="0"/>
            <a:chExt cx="653122" cy="731520"/>
          </a:xfrm>
        </p:grpSpPr>
        <p:pic>
          <p:nvPicPr>
            <p:cNvPr id="42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57" y="0"/>
              <a:ext cx="329565" cy="365760"/>
            </a:xfrm>
            <a:prstGeom prst="rect">
              <a:avLst/>
            </a:prstGeom>
          </p:spPr>
        </p:pic>
        <p:pic>
          <p:nvPicPr>
            <p:cNvPr id="43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57" y="365760"/>
              <a:ext cx="329565" cy="365760"/>
            </a:xfrm>
            <a:prstGeom prst="rect">
              <a:avLst/>
            </a:prstGeom>
          </p:spPr>
        </p:pic>
        <p:pic>
          <p:nvPicPr>
            <p:cNvPr id="44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365760"/>
              <a:ext cx="329565" cy="36576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3079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9437" y="297197"/>
            <a:ext cx="98335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Build the first 4 TRIANGULAR numbers. </a:t>
            </a:r>
          </a:p>
          <a:p>
            <a:r>
              <a:rPr lang="en-US" sz="2800" dirty="0" smtClean="0"/>
              <a:t>Which colors doesn’t matter </a:t>
            </a:r>
            <a:r>
              <a:rPr lang="en-US" sz="2800" dirty="0" smtClean="0">
                <a:sym typeface="Wingdings"/>
              </a:rPr>
              <a:t> </a:t>
            </a:r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241190"/>
              </p:ext>
            </p:extLst>
          </p:nvPr>
        </p:nvGraphicFramePr>
        <p:xfrm>
          <a:off x="789405" y="291850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550974"/>
              </p:ext>
            </p:extLst>
          </p:nvPr>
        </p:nvGraphicFramePr>
        <p:xfrm>
          <a:off x="1904777" y="257998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547932"/>
              </p:ext>
            </p:extLst>
          </p:nvPr>
        </p:nvGraphicFramePr>
        <p:xfrm>
          <a:off x="1904777" y="294574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98230"/>
              </p:ext>
            </p:extLst>
          </p:nvPr>
        </p:nvGraphicFramePr>
        <p:xfrm>
          <a:off x="3171720" y="221422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590493"/>
              </p:ext>
            </p:extLst>
          </p:nvPr>
        </p:nvGraphicFramePr>
        <p:xfrm>
          <a:off x="3171720" y="257998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11594"/>
              </p:ext>
            </p:extLst>
          </p:nvPr>
        </p:nvGraphicFramePr>
        <p:xfrm>
          <a:off x="3171720" y="294574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993982"/>
              </p:ext>
            </p:extLst>
          </p:nvPr>
        </p:nvGraphicFramePr>
        <p:xfrm>
          <a:off x="4818511" y="188343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03682"/>
              </p:ext>
            </p:extLst>
          </p:nvPr>
        </p:nvGraphicFramePr>
        <p:xfrm>
          <a:off x="4818511" y="224919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05042"/>
              </p:ext>
            </p:extLst>
          </p:nvPr>
        </p:nvGraphicFramePr>
        <p:xfrm>
          <a:off x="4818511" y="261495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979727"/>
              </p:ext>
            </p:extLst>
          </p:nvPr>
        </p:nvGraphicFramePr>
        <p:xfrm>
          <a:off x="4818511" y="298071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190903"/>
              </p:ext>
            </p:extLst>
          </p:nvPr>
        </p:nvGraphicFramePr>
        <p:xfrm>
          <a:off x="1574993" y="294574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213783"/>
              </p:ext>
            </p:extLst>
          </p:nvPr>
        </p:nvGraphicFramePr>
        <p:xfrm>
          <a:off x="2841936" y="257998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040243"/>
              </p:ext>
            </p:extLst>
          </p:nvPr>
        </p:nvGraphicFramePr>
        <p:xfrm>
          <a:off x="2841936" y="294574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226241"/>
              </p:ext>
            </p:extLst>
          </p:nvPr>
        </p:nvGraphicFramePr>
        <p:xfrm>
          <a:off x="2512152" y="2945744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113042"/>
              </p:ext>
            </p:extLst>
          </p:nvPr>
        </p:nvGraphicFramePr>
        <p:xfrm>
          <a:off x="4481321" y="224919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051618"/>
              </p:ext>
            </p:extLst>
          </p:nvPr>
        </p:nvGraphicFramePr>
        <p:xfrm>
          <a:off x="4481321" y="261495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430536"/>
              </p:ext>
            </p:extLst>
          </p:nvPr>
        </p:nvGraphicFramePr>
        <p:xfrm>
          <a:off x="4481321" y="298071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882378"/>
              </p:ext>
            </p:extLst>
          </p:nvPr>
        </p:nvGraphicFramePr>
        <p:xfrm>
          <a:off x="4151537" y="261495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55745"/>
              </p:ext>
            </p:extLst>
          </p:nvPr>
        </p:nvGraphicFramePr>
        <p:xfrm>
          <a:off x="4151537" y="298071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681214"/>
              </p:ext>
            </p:extLst>
          </p:nvPr>
        </p:nvGraphicFramePr>
        <p:xfrm>
          <a:off x="3821753" y="2980718"/>
          <a:ext cx="32978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84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72847"/>
              </p:ext>
            </p:extLst>
          </p:nvPr>
        </p:nvGraphicFramePr>
        <p:xfrm>
          <a:off x="7264744" y="426154"/>
          <a:ext cx="2717056" cy="4307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8528"/>
                <a:gridCol w="1358528"/>
              </a:tblGrid>
              <a:tr h="8910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blocks</a:t>
                      </a:r>
                      <a:endParaRPr lang="en-US" dirty="0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68331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29" name="Group 28"/>
          <p:cNvGrpSpPr/>
          <p:nvPr/>
        </p:nvGrpSpPr>
        <p:grpSpPr>
          <a:xfrm rot="2580427">
            <a:off x="2186512" y="1665583"/>
            <a:ext cx="990600" cy="1097280"/>
            <a:chOff x="0" y="0"/>
            <a:chExt cx="990747" cy="1097280"/>
          </a:xfrm>
        </p:grpSpPr>
        <p:pic>
          <p:nvPicPr>
            <p:cNvPr id="30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0"/>
              <a:ext cx="329565" cy="365760"/>
            </a:xfrm>
            <a:prstGeom prst="rect">
              <a:avLst/>
            </a:prstGeom>
          </p:spPr>
        </p:pic>
        <p:pic>
          <p:nvPicPr>
            <p:cNvPr id="31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365760"/>
              <a:ext cx="329565" cy="365760"/>
            </a:xfrm>
            <a:prstGeom prst="rect">
              <a:avLst/>
            </a:prstGeom>
          </p:spPr>
        </p:pic>
        <p:pic>
          <p:nvPicPr>
            <p:cNvPr id="32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731520"/>
              <a:ext cx="329565" cy="365760"/>
            </a:xfrm>
            <a:prstGeom prst="rect">
              <a:avLst/>
            </a:prstGeom>
          </p:spPr>
        </p:pic>
        <p:pic>
          <p:nvPicPr>
            <p:cNvPr id="33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557" y="365760"/>
              <a:ext cx="329565" cy="365760"/>
            </a:xfrm>
            <a:prstGeom prst="rect">
              <a:avLst/>
            </a:prstGeom>
          </p:spPr>
        </p:pic>
        <p:pic>
          <p:nvPicPr>
            <p:cNvPr id="34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557" y="731520"/>
              <a:ext cx="329565" cy="365760"/>
            </a:xfrm>
            <a:prstGeom prst="rect">
              <a:avLst/>
            </a:prstGeom>
          </p:spPr>
        </p:pic>
        <p:pic>
          <p:nvPicPr>
            <p:cNvPr id="35" name="tabl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731520"/>
              <a:ext cx="329565" cy="365760"/>
            </a:xfrm>
            <a:prstGeom prst="rect">
              <a:avLst/>
            </a:prstGeom>
          </p:spPr>
        </p:pic>
      </p:grpSp>
      <p:grpSp>
        <p:nvGrpSpPr>
          <p:cNvPr id="36" name="Group 35"/>
          <p:cNvGrpSpPr/>
          <p:nvPr/>
        </p:nvGrpSpPr>
        <p:grpSpPr>
          <a:xfrm rot="4466188">
            <a:off x="2511754" y="1245346"/>
            <a:ext cx="990600" cy="1097280"/>
            <a:chOff x="0" y="0"/>
            <a:chExt cx="990747" cy="1097280"/>
          </a:xfrm>
        </p:grpSpPr>
        <p:pic>
          <p:nvPicPr>
            <p:cNvPr id="37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0"/>
              <a:ext cx="329565" cy="365760"/>
            </a:xfrm>
            <a:prstGeom prst="rect">
              <a:avLst/>
            </a:prstGeom>
          </p:spPr>
        </p:pic>
        <p:pic>
          <p:nvPicPr>
            <p:cNvPr id="38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365760"/>
              <a:ext cx="329565" cy="365760"/>
            </a:xfrm>
            <a:prstGeom prst="rect">
              <a:avLst/>
            </a:prstGeom>
          </p:spPr>
        </p:pic>
        <p:pic>
          <p:nvPicPr>
            <p:cNvPr id="39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731520"/>
              <a:ext cx="329565" cy="365760"/>
            </a:xfrm>
            <a:prstGeom prst="rect">
              <a:avLst/>
            </a:prstGeom>
          </p:spPr>
        </p:pic>
        <p:pic>
          <p:nvPicPr>
            <p:cNvPr id="40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557" y="365760"/>
              <a:ext cx="329565" cy="365760"/>
            </a:xfrm>
            <a:prstGeom prst="rect">
              <a:avLst/>
            </a:prstGeom>
          </p:spPr>
        </p:pic>
        <p:pic>
          <p:nvPicPr>
            <p:cNvPr id="41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557" y="731520"/>
              <a:ext cx="329565" cy="365760"/>
            </a:xfrm>
            <a:prstGeom prst="rect">
              <a:avLst/>
            </a:prstGeom>
          </p:spPr>
        </p:pic>
        <p:pic>
          <p:nvPicPr>
            <p:cNvPr id="42" name="tabl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731520"/>
              <a:ext cx="329565" cy="365760"/>
            </a:xfrm>
            <a:prstGeom prst="rect">
              <a:avLst/>
            </a:prstGeom>
          </p:spPr>
        </p:pic>
      </p:grpSp>
      <p:grpSp>
        <p:nvGrpSpPr>
          <p:cNvPr id="43" name="Group 42"/>
          <p:cNvGrpSpPr/>
          <p:nvPr/>
        </p:nvGrpSpPr>
        <p:grpSpPr>
          <a:xfrm rot="5400000">
            <a:off x="3182114" y="1097239"/>
            <a:ext cx="990600" cy="1097280"/>
            <a:chOff x="0" y="0"/>
            <a:chExt cx="990747" cy="1097280"/>
          </a:xfrm>
        </p:grpSpPr>
        <p:pic>
          <p:nvPicPr>
            <p:cNvPr id="44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0"/>
              <a:ext cx="329565" cy="365760"/>
            </a:xfrm>
            <a:prstGeom prst="rect">
              <a:avLst/>
            </a:prstGeom>
          </p:spPr>
        </p:pic>
        <p:pic>
          <p:nvPicPr>
            <p:cNvPr id="45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365760"/>
              <a:ext cx="329565" cy="365760"/>
            </a:xfrm>
            <a:prstGeom prst="rect">
              <a:avLst/>
            </a:prstGeom>
          </p:spPr>
        </p:pic>
        <p:pic>
          <p:nvPicPr>
            <p:cNvPr id="46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731520"/>
              <a:ext cx="329565" cy="365760"/>
            </a:xfrm>
            <a:prstGeom prst="rect">
              <a:avLst/>
            </a:prstGeom>
          </p:spPr>
        </p:pic>
        <p:pic>
          <p:nvPicPr>
            <p:cNvPr id="47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557" y="365760"/>
              <a:ext cx="329565" cy="365760"/>
            </a:xfrm>
            <a:prstGeom prst="rect">
              <a:avLst/>
            </a:prstGeom>
          </p:spPr>
        </p:pic>
        <p:pic>
          <p:nvPicPr>
            <p:cNvPr id="48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557" y="731520"/>
              <a:ext cx="329565" cy="365760"/>
            </a:xfrm>
            <a:prstGeom prst="rect">
              <a:avLst/>
            </a:prstGeom>
          </p:spPr>
        </p:pic>
        <p:pic>
          <p:nvPicPr>
            <p:cNvPr id="49" name="tabl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731520"/>
              <a:ext cx="329565" cy="365760"/>
            </a:xfrm>
            <a:prstGeom prst="rect">
              <a:avLst/>
            </a:prstGeom>
          </p:spPr>
        </p:pic>
      </p:grpSp>
      <p:grpSp>
        <p:nvGrpSpPr>
          <p:cNvPr id="50" name="Group 49"/>
          <p:cNvGrpSpPr/>
          <p:nvPr/>
        </p:nvGrpSpPr>
        <p:grpSpPr>
          <a:xfrm rot="9786260">
            <a:off x="3530628" y="1598505"/>
            <a:ext cx="990600" cy="1097280"/>
            <a:chOff x="0" y="0"/>
            <a:chExt cx="990747" cy="1097280"/>
          </a:xfrm>
        </p:grpSpPr>
        <p:pic>
          <p:nvPicPr>
            <p:cNvPr id="51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0"/>
              <a:ext cx="329565" cy="365760"/>
            </a:xfrm>
            <a:prstGeom prst="rect">
              <a:avLst/>
            </a:prstGeom>
          </p:spPr>
        </p:pic>
        <p:pic>
          <p:nvPicPr>
            <p:cNvPr id="52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365760"/>
              <a:ext cx="329565" cy="365760"/>
            </a:xfrm>
            <a:prstGeom prst="rect">
              <a:avLst/>
            </a:prstGeom>
          </p:spPr>
        </p:pic>
        <p:pic>
          <p:nvPicPr>
            <p:cNvPr id="53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731520"/>
              <a:ext cx="329565" cy="365760"/>
            </a:xfrm>
            <a:prstGeom prst="rect">
              <a:avLst/>
            </a:prstGeom>
          </p:spPr>
        </p:pic>
        <p:pic>
          <p:nvPicPr>
            <p:cNvPr id="54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557" y="365760"/>
              <a:ext cx="329565" cy="365760"/>
            </a:xfrm>
            <a:prstGeom prst="rect">
              <a:avLst/>
            </a:prstGeom>
          </p:spPr>
        </p:pic>
        <p:pic>
          <p:nvPicPr>
            <p:cNvPr id="55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557" y="731520"/>
              <a:ext cx="329565" cy="365760"/>
            </a:xfrm>
            <a:prstGeom prst="rect">
              <a:avLst/>
            </a:prstGeom>
          </p:spPr>
        </p:pic>
        <p:pic>
          <p:nvPicPr>
            <p:cNvPr id="56" name="tabl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731520"/>
              <a:ext cx="329565" cy="365760"/>
            </a:xfrm>
            <a:prstGeom prst="rect">
              <a:avLst/>
            </a:prstGeom>
          </p:spPr>
        </p:pic>
      </p:grpSp>
      <p:grpSp>
        <p:nvGrpSpPr>
          <p:cNvPr id="57" name="Group 56"/>
          <p:cNvGrpSpPr/>
          <p:nvPr/>
        </p:nvGrpSpPr>
        <p:grpSpPr>
          <a:xfrm rot="10800000">
            <a:off x="3796626" y="1883438"/>
            <a:ext cx="990600" cy="1097280"/>
            <a:chOff x="0" y="0"/>
            <a:chExt cx="990747" cy="1097280"/>
          </a:xfrm>
        </p:grpSpPr>
        <p:pic>
          <p:nvPicPr>
            <p:cNvPr id="58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0"/>
              <a:ext cx="329565" cy="365760"/>
            </a:xfrm>
            <a:prstGeom prst="rect">
              <a:avLst/>
            </a:prstGeom>
          </p:spPr>
        </p:pic>
        <p:pic>
          <p:nvPicPr>
            <p:cNvPr id="59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365760"/>
              <a:ext cx="329565" cy="365760"/>
            </a:xfrm>
            <a:prstGeom prst="rect">
              <a:avLst/>
            </a:prstGeom>
          </p:spPr>
        </p:pic>
        <p:pic>
          <p:nvPicPr>
            <p:cNvPr id="60" name="table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1182" y="731520"/>
              <a:ext cx="329565" cy="365760"/>
            </a:xfrm>
            <a:prstGeom prst="rect">
              <a:avLst/>
            </a:prstGeom>
          </p:spPr>
        </p:pic>
        <p:pic>
          <p:nvPicPr>
            <p:cNvPr id="61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557" y="365760"/>
              <a:ext cx="329565" cy="365760"/>
            </a:xfrm>
            <a:prstGeom prst="rect">
              <a:avLst/>
            </a:prstGeom>
          </p:spPr>
        </p:pic>
        <p:pic>
          <p:nvPicPr>
            <p:cNvPr id="62" name="tabl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557" y="731520"/>
              <a:ext cx="329565" cy="365760"/>
            </a:xfrm>
            <a:prstGeom prst="rect">
              <a:avLst/>
            </a:prstGeom>
          </p:spPr>
        </p:pic>
        <p:pic>
          <p:nvPicPr>
            <p:cNvPr id="63" name="tabl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731520"/>
              <a:ext cx="329565" cy="365760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2218544" y="5561351"/>
            <a:ext cx="23918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Time for CW!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13626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68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368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8230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105</Words>
  <Application>Microsoft Macintosh PowerPoint</Application>
  <PresentationFormat>Widescreen</PresentationFormat>
  <Paragraphs>100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ＭＳ 明朝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18</cp:revision>
  <dcterms:created xsi:type="dcterms:W3CDTF">2018-10-02T16:27:56Z</dcterms:created>
  <dcterms:modified xsi:type="dcterms:W3CDTF">2018-10-11T04:30:48Z</dcterms:modified>
</cp:coreProperties>
</file>