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62" r:id="rId2"/>
    <p:sldId id="261" r:id="rId3"/>
    <p:sldId id="259" r:id="rId4"/>
    <p:sldId id="257"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08"/>
    <p:restoredTop sz="94600"/>
  </p:normalViewPr>
  <p:slideViewPr>
    <p:cSldViewPr snapToGrid="0" snapToObjects="1">
      <p:cViewPr varScale="1">
        <p:scale>
          <a:sx n="81" d="100"/>
          <a:sy n="81" d="100"/>
        </p:scale>
        <p:origin x="192"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BE5D3A-BB42-2C4A-94FB-09CE52370316}" type="datetimeFigureOut">
              <a:rPr lang="en-US" smtClean="0"/>
              <a:t>10/24/18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A95A05-48EB-D742-BEC6-77F8CC59A4D9}" type="slidenum">
              <a:rPr lang="en-US" smtClean="0"/>
              <a:t>‹#›</a:t>
            </a:fld>
            <a:endParaRPr lang="en-US"/>
          </a:p>
        </p:txBody>
      </p:sp>
    </p:spTree>
    <p:extLst>
      <p:ext uri="{BB962C8B-B14F-4D97-AF65-F5344CB8AC3E}">
        <p14:creationId xmlns:p14="http://schemas.microsoft.com/office/powerpoint/2010/main" val="293078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a:ln/>
        </p:spPr>
      </p:sp>
      <p:sp>
        <p:nvSpPr>
          <p:cNvPr id="5734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ea typeface="ヒラギノ角ゴ Pro W3" charset="0"/>
                <a:cs typeface="ヒラギノ角ゴ Pro W3" charset="0"/>
              </a:rPr>
              <a:t>Accept answers that use friendly numbers like “the first four add to 100 and the next 2 to 110, and the next 3 to 240, and then I add them up”. If some children try to use the “Gauss” method from Lesson 1,  praise that as well. It is important to accept children for WHERE THEY ARE at the moment, and encourage growth by using their eyes and thinking about what they see. Answer: 450</a:t>
            </a:r>
          </a:p>
        </p:txBody>
      </p:sp>
      <p:sp>
        <p:nvSpPr>
          <p:cNvPr id="5734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charset="0"/>
                <a:ea typeface="ヒラギノ角ゴ Pro W3" charset="0"/>
                <a:cs typeface="ヒラギノ角ゴ Pro W3" charset="0"/>
              </a:defRPr>
            </a:lvl1pPr>
            <a:lvl2pPr marL="742950" indent="-285750">
              <a:defRPr sz="2400">
                <a:solidFill>
                  <a:schemeClr val="tx1"/>
                </a:solidFill>
                <a:latin typeface="Times" charset="0"/>
                <a:ea typeface="ヒラギノ角ゴ Pro W3" charset="0"/>
                <a:cs typeface="ヒラギノ角ゴ Pro W3" charset="0"/>
              </a:defRPr>
            </a:lvl2pPr>
            <a:lvl3pPr marL="1143000" indent="-228600">
              <a:defRPr sz="2400">
                <a:solidFill>
                  <a:schemeClr val="tx1"/>
                </a:solidFill>
                <a:latin typeface="Times" charset="0"/>
                <a:ea typeface="ヒラギノ角ゴ Pro W3" charset="0"/>
                <a:cs typeface="ヒラギノ角ゴ Pro W3" charset="0"/>
              </a:defRPr>
            </a:lvl3pPr>
            <a:lvl4pPr marL="1600200" indent="-228600">
              <a:defRPr sz="2400">
                <a:solidFill>
                  <a:schemeClr val="tx1"/>
                </a:solidFill>
                <a:latin typeface="Times" charset="0"/>
                <a:ea typeface="ヒラギノ角ゴ Pro W3" charset="0"/>
                <a:cs typeface="ヒラギノ角ゴ Pro W3" charset="0"/>
              </a:defRPr>
            </a:lvl4pPr>
            <a:lvl5pPr marL="2057400" indent="-228600">
              <a:defRPr sz="2400">
                <a:solidFill>
                  <a:schemeClr val="tx1"/>
                </a:solidFill>
                <a:latin typeface="Times"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9pPr>
          </a:lstStyle>
          <a:p>
            <a:fld id="{DF3A0E72-FF72-BB42-9E5D-E911002A5FE9}" type="slidenum">
              <a:rPr lang="en-US" sz="1200"/>
              <a:pPr/>
              <a:t>2</a:t>
            </a:fld>
            <a:endParaRPr lang="en-US" sz="1200"/>
          </a:p>
        </p:txBody>
      </p:sp>
    </p:spTree>
    <p:extLst>
      <p:ext uri="{BB962C8B-B14F-4D97-AF65-F5344CB8AC3E}">
        <p14:creationId xmlns:p14="http://schemas.microsoft.com/office/powerpoint/2010/main" val="1068204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a:ln/>
        </p:spPr>
      </p:sp>
      <p:sp>
        <p:nvSpPr>
          <p:cNvPr id="5734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ea typeface="ヒラギノ角ゴ Pro W3" charset="0"/>
                <a:cs typeface="ヒラギノ角ゴ Pro W3" charset="0"/>
              </a:rPr>
              <a:t>Accept answers that use friendly numbers like “the first four add to 100 and the next 2 to 110, and the next 3 to 240, and then I add them up”. If some children try to use the “Gauss” method from Lesson 1,  praise that as well. It is important to accept children for WHERE THEY ARE at the moment, and encourage growth by using their eyes and thinking about what they see. Answer: 450</a:t>
            </a:r>
          </a:p>
        </p:txBody>
      </p:sp>
      <p:sp>
        <p:nvSpPr>
          <p:cNvPr id="5734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charset="0"/>
                <a:ea typeface="ヒラギノ角ゴ Pro W3" charset="0"/>
                <a:cs typeface="ヒラギノ角ゴ Pro W3" charset="0"/>
              </a:defRPr>
            </a:lvl1pPr>
            <a:lvl2pPr marL="742950" indent="-285750">
              <a:defRPr sz="2400">
                <a:solidFill>
                  <a:schemeClr val="tx1"/>
                </a:solidFill>
                <a:latin typeface="Times" charset="0"/>
                <a:ea typeface="ヒラギノ角ゴ Pro W3" charset="0"/>
                <a:cs typeface="ヒラギノ角ゴ Pro W3" charset="0"/>
              </a:defRPr>
            </a:lvl2pPr>
            <a:lvl3pPr marL="1143000" indent="-228600">
              <a:defRPr sz="2400">
                <a:solidFill>
                  <a:schemeClr val="tx1"/>
                </a:solidFill>
                <a:latin typeface="Times" charset="0"/>
                <a:ea typeface="ヒラギノ角ゴ Pro W3" charset="0"/>
                <a:cs typeface="ヒラギノ角ゴ Pro W3" charset="0"/>
              </a:defRPr>
            </a:lvl3pPr>
            <a:lvl4pPr marL="1600200" indent="-228600">
              <a:defRPr sz="2400">
                <a:solidFill>
                  <a:schemeClr val="tx1"/>
                </a:solidFill>
                <a:latin typeface="Times" charset="0"/>
                <a:ea typeface="ヒラギノ角ゴ Pro W3" charset="0"/>
                <a:cs typeface="ヒラギノ角ゴ Pro W3" charset="0"/>
              </a:defRPr>
            </a:lvl4pPr>
            <a:lvl5pPr marL="2057400" indent="-228600">
              <a:defRPr sz="2400">
                <a:solidFill>
                  <a:schemeClr val="tx1"/>
                </a:solidFill>
                <a:latin typeface="Times"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9pPr>
          </a:lstStyle>
          <a:p>
            <a:fld id="{DF3A0E72-FF72-BB42-9E5D-E911002A5FE9}" type="slidenum">
              <a:rPr lang="en-US" sz="1200"/>
              <a:pPr/>
              <a:t>3</a:t>
            </a:fld>
            <a:endParaRPr lang="en-US" sz="1200"/>
          </a:p>
        </p:txBody>
      </p:sp>
    </p:spTree>
    <p:extLst>
      <p:ext uri="{BB962C8B-B14F-4D97-AF65-F5344CB8AC3E}">
        <p14:creationId xmlns:p14="http://schemas.microsoft.com/office/powerpoint/2010/main" val="303171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a:ln/>
        </p:spPr>
      </p:sp>
      <p:sp>
        <p:nvSpPr>
          <p:cNvPr id="53250"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ea typeface="ヒラギノ角ゴ Pro W3" charset="0"/>
                <a:cs typeface="ヒラギノ角ゴ Pro W3" charset="0"/>
              </a:rPr>
              <a:t>Children will approach this differently: </a:t>
            </a:r>
          </a:p>
          <a:p>
            <a:r>
              <a:rPr lang="en-US">
                <a:ea typeface="ヒラギノ角ゴ Pro W3" charset="0"/>
                <a:cs typeface="ヒラギノ角ゴ Pro W3" charset="0"/>
              </a:rPr>
              <a:t>Some will add the ‘fives’ and then the ‘tens’. Others will add friendly numbers. Encourage ALL approaches!</a:t>
            </a:r>
          </a:p>
        </p:txBody>
      </p:sp>
      <p:sp>
        <p:nvSpPr>
          <p:cNvPr id="53251"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charset="0"/>
                <a:ea typeface="ヒラギノ角ゴ Pro W3" charset="0"/>
                <a:cs typeface="ヒラギノ角ゴ Pro W3" charset="0"/>
              </a:defRPr>
            </a:lvl1pPr>
            <a:lvl2pPr marL="742950" indent="-285750">
              <a:defRPr sz="2400">
                <a:solidFill>
                  <a:schemeClr val="tx1"/>
                </a:solidFill>
                <a:latin typeface="Times" charset="0"/>
                <a:ea typeface="ヒラギノ角ゴ Pro W3" charset="0"/>
                <a:cs typeface="ヒラギノ角ゴ Pro W3" charset="0"/>
              </a:defRPr>
            </a:lvl2pPr>
            <a:lvl3pPr marL="1143000" indent="-228600">
              <a:defRPr sz="2400">
                <a:solidFill>
                  <a:schemeClr val="tx1"/>
                </a:solidFill>
                <a:latin typeface="Times" charset="0"/>
                <a:ea typeface="ヒラギノ角ゴ Pro W3" charset="0"/>
                <a:cs typeface="ヒラギノ角ゴ Pro W3" charset="0"/>
              </a:defRPr>
            </a:lvl3pPr>
            <a:lvl4pPr marL="1600200" indent="-228600">
              <a:defRPr sz="2400">
                <a:solidFill>
                  <a:schemeClr val="tx1"/>
                </a:solidFill>
                <a:latin typeface="Times" charset="0"/>
                <a:ea typeface="ヒラギノ角ゴ Pro W3" charset="0"/>
                <a:cs typeface="ヒラギノ角ゴ Pro W3" charset="0"/>
              </a:defRPr>
            </a:lvl4pPr>
            <a:lvl5pPr marL="2057400" indent="-228600">
              <a:defRPr sz="2400">
                <a:solidFill>
                  <a:schemeClr val="tx1"/>
                </a:solidFill>
                <a:latin typeface="Times"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9pPr>
          </a:lstStyle>
          <a:p>
            <a:fld id="{94BED050-9D44-7143-9923-78941A042162}" type="slidenum">
              <a:rPr lang="en-US" sz="1200"/>
              <a:pPr/>
              <a:t>4</a:t>
            </a:fld>
            <a:endParaRPr lang="en-US" sz="1200"/>
          </a:p>
        </p:txBody>
      </p:sp>
    </p:spTree>
    <p:extLst>
      <p:ext uri="{BB962C8B-B14F-4D97-AF65-F5344CB8AC3E}">
        <p14:creationId xmlns:p14="http://schemas.microsoft.com/office/powerpoint/2010/main" val="1222643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a:ln/>
        </p:spPr>
      </p:sp>
      <p:sp>
        <p:nvSpPr>
          <p:cNvPr id="552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ea typeface="ヒラギノ角ゴ Pro W3" charset="0"/>
                <a:cs typeface="ヒラギノ角ゴ Pro W3" charset="0"/>
              </a:rPr>
              <a:t>Here’s a clever method! Google the story of Karl Friedrich Gauss and tell it to the class if time.</a:t>
            </a:r>
          </a:p>
        </p:txBody>
      </p:sp>
      <p:sp>
        <p:nvSpPr>
          <p:cNvPr id="55299"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charset="0"/>
                <a:ea typeface="ヒラギノ角ゴ Pro W3" charset="0"/>
                <a:cs typeface="ヒラギノ角ゴ Pro W3" charset="0"/>
              </a:defRPr>
            </a:lvl1pPr>
            <a:lvl2pPr marL="742950" indent="-285750">
              <a:defRPr sz="2400">
                <a:solidFill>
                  <a:schemeClr val="tx1"/>
                </a:solidFill>
                <a:latin typeface="Times" charset="0"/>
                <a:ea typeface="ヒラギノ角ゴ Pro W3" charset="0"/>
                <a:cs typeface="ヒラギノ角ゴ Pro W3" charset="0"/>
              </a:defRPr>
            </a:lvl2pPr>
            <a:lvl3pPr marL="1143000" indent="-228600">
              <a:defRPr sz="2400">
                <a:solidFill>
                  <a:schemeClr val="tx1"/>
                </a:solidFill>
                <a:latin typeface="Times" charset="0"/>
                <a:ea typeface="ヒラギノ角ゴ Pro W3" charset="0"/>
                <a:cs typeface="ヒラギノ角ゴ Pro W3" charset="0"/>
              </a:defRPr>
            </a:lvl3pPr>
            <a:lvl4pPr marL="1600200" indent="-228600">
              <a:defRPr sz="2400">
                <a:solidFill>
                  <a:schemeClr val="tx1"/>
                </a:solidFill>
                <a:latin typeface="Times" charset="0"/>
                <a:ea typeface="ヒラギノ角ゴ Pro W3" charset="0"/>
                <a:cs typeface="ヒラギノ角ゴ Pro W3" charset="0"/>
              </a:defRPr>
            </a:lvl4pPr>
            <a:lvl5pPr marL="2057400" indent="-228600">
              <a:defRPr sz="2400">
                <a:solidFill>
                  <a:schemeClr val="tx1"/>
                </a:solidFill>
                <a:latin typeface="Times"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9pPr>
          </a:lstStyle>
          <a:p>
            <a:fld id="{C95DC1DF-3E27-1D46-91FE-4CA38DEBC735}" type="slidenum">
              <a:rPr lang="en-US" sz="1200"/>
              <a:pPr/>
              <a:t>5</a:t>
            </a:fld>
            <a:endParaRPr lang="en-US" sz="1200"/>
          </a:p>
        </p:txBody>
      </p:sp>
    </p:spTree>
    <p:extLst>
      <p:ext uri="{BB962C8B-B14F-4D97-AF65-F5344CB8AC3E}">
        <p14:creationId xmlns:p14="http://schemas.microsoft.com/office/powerpoint/2010/main" val="396548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5EE14F-AAEC-CD4D-85C8-B2474E252982}" type="datetimeFigureOut">
              <a:rPr lang="en-US" smtClean="0"/>
              <a:t>10/24/18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25705-B3AE-0F4C-A8BC-1D49CFA8DC6F}" type="slidenum">
              <a:rPr lang="en-US" smtClean="0"/>
              <a:t>‹#›</a:t>
            </a:fld>
            <a:endParaRPr lang="en-US"/>
          </a:p>
        </p:txBody>
      </p:sp>
    </p:spTree>
    <p:extLst>
      <p:ext uri="{BB962C8B-B14F-4D97-AF65-F5344CB8AC3E}">
        <p14:creationId xmlns:p14="http://schemas.microsoft.com/office/powerpoint/2010/main" val="1389873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5EE14F-AAEC-CD4D-85C8-B2474E252982}" type="datetimeFigureOut">
              <a:rPr lang="en-US" smtClean="0"/>
              <a:t>10/24/18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25705-B3AE-0F4C-A8BC-1D49CFA8DC6F}" type="slidenum">
              <a:rPr lang="en-US" smtClean="0"/>
              <a:t>‹#›</a:t>
            </a:fld>
            <a:endParaRPr lang="en-US"/>
          </a:p>
        </p:txBody>
      </p:sp>
    </p:spTree>
    <p:extLst>
      <p:ext uri="{BB962C8B-B14F-4D97-AF65-F5344CB8AC3E}">
        <p14:creationId xmlns:p14="http://schemas.microsoft.com/office/powerpoint/2010/main" val="1504565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5EE14F-AAEC-CD4D-85C8-B2474E252982}" type="datetimeFigureOut">
              <a:rPr lang="en-US" smtClean="0"/>
              <a:t>10/24/18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25705-B3AE-0F4C-A8BC-1D49CFA8DC6F}" type="slidenum">
              <a:rPr lang="en-US" smtClean="0"/>
              <a:t>‹#›</a:t>
            </a:fld>
            <a:endParaRPr lang="en-US"/>
          </a:p>
        </p:txBody>
      </p:sp>
    </p:spTree>
    <p:extLst>
      <p:ext uri="{BB962C8B-B14F-4D97-AF65-F5344CB8AC3E}">
        <p14:creationId xmlns:p14="http://schemas.microsoft.com/office/powerpoint/2010/main" val="606162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5EE14F-AAEC-CD4D-85C8-B2474E252982}" type="datetimeFigureOut">
              <a:rPr lang="en-US" smtClean="0"/>
              <a:t>10/24/18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25705-B3AE-0F4C-A8BC-1D49CFA8DC6F}" type="slidenum">
              <a:rPr lang="en-US" smtClean="0"/>
              <a:t>‹#›</a:t>
            </a:fld>
            <a:endParaRPr lang="en-US"/>
          </a:p>
        </p:txBody>
      </p:sp>
    </p:spTree>
    <p:extLst>
      <p:ext uri="{BB962C8B-B14F-4D97-AF65-F5344CB8AC3E}">
        <p14:creationId xmlns:p14="http://schemas.microsoft.com/office/powerpoint/2010/main" val="1535622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5EE14F-AAEC-CD4D-85C8-B2474E252982}" type="datetimeFigureOut">
              <a:rPr lang="en-US" smtClean="0"/>
              <a:t>10/24/18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25705-B3AE-0F4C-A8BC-1D49CFA8DC6F}" type="slidenum">
              <a:rPr lang="en-US" smtClean="0"/>
              <a:t>‹#›</a:t>
            </a:fld>
            <a:endParaRPr lang="en-US"/>
          </a:p>
        </p:txBody>
      </p:sp>
    </p:spTree>
    <p:extLst>
      <p:ext uri="{BB962C8B-B14F-4D97-AF65-F5344CB8AC3E}">
        <p14:creationId xmlns:p14="http://schemas.microsoft.com/office/powerpoint/2010/main" val="748736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5EE14F-AAEC-CD4D-85C8-B2474E252982}" type="datetimeFigureOut">
              <a:rPr lang="en-US" smtClean="0"/>
              <a:t>10/24/18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625705-B3AE-0F4C-A8BC-1D49CFA8DC6F}" type="slidenum">
              <a:rPr lang="en-US" smtClean="0"/>
              <a:t>‹#›</a:t>
            </a:fld>
            <a:endParaRPr lang="en-US"/>
          </a:p>
        </p:txBody>
      </p:sp>
    </p:spTree>
    <p:extLst>
      <p:ext uri="{BB962C8B-B14F-4D97-AF65-F5344CB8AC3E}">
        <p14:creationId xmlns:p14="http://schemas.microsoft.com/office/powerpoint/2010/main" val="1909197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5EE14F-AAEC-CD4D-85C8-B2474E252982}" type="datetimeFigureOut">
              <a:rPr lang="en-US" smtClean="0"/>
              <a:t>10/24/18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625705-B3AE-0F4C-A8BC-1D49CFA8DC6F}" type="slidenum">
              <a:rPr lang="en-US" smtClean="0"/>
              <a:t>‹#›</a:t>
            </a:fld>
            <a:endParaRPr lang="en-US"/>
          </a:p>
        </p:txBody>
      </p:sp>
    </p:spTree>
    <p:extLst>
      <p:ext uri="{BB962C8B-B14F-4D97-AF65-F5344CB8AC3E}">
        <p14:creationId xmlns:p14="http://schemas.microsoft.com/office/powerpoint/2010/main" val="176081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5EE14F-AAEC-CD4D-85C8-B2474E252982}" type="datetimeFigureOut">
              <a:rPr lang="en-US" smtClean="0"/>
              <a:t>10/24/18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625705-B3AE-0F4C-A8BC-1D49CFA8DC6F}" type="slidenum">
              <a:rPr lang="en-US" smtClean="0"/>
              <a:t>‹#›</a:t>
            </a:fld>
            <a:endParaRPr lang="en-US"/>
          </a:p>
        </p:txBody>
      </p:sp>
    </p:spTree>
    <p:extLst>
      <p:ext uri="{BB962C8B-B14F-4D97-AF65-F5344CB8AC3E}">
        <p14:creationId xmlns:p14="http://schemas.microsoft.com/office/powerpoint/2010/main" val="175590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5EE14F-AAEC-CD4D-85C8-B2474E252982}" type="datetimeFigureOut">
              <a:rPr lang="en-US" smtClean="0"/>
              <a:t>10/24/18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625705-B3AE-0F4C-A8BC-1D49CFA8DC6F}" type="slidenum">
              <a:rPr lang="en-US" smtClean="0"/>
              <a:t>‹#›</a:t>
            </a:fld>
            <a:endParaRPr lang="en-US"/>
          </a:p>
        </p:txBody>
      </p:sp>
    </p:spTree>
    <p:extLst>
      <p:ext uri="{BB962C8B-B14F-4D97-AF65-F5344CB8AC3E}">
        <p14:creationId xmlns:p14="http://schemas.microsoft.com/office/powerpoint/2010/main" val="511237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EE14F-AAEC-CD4D-85C8-B2474E252982}" type="datetimeFigureOut">
              <a:rPr lang="en-US" smtClean="0"/>
              <a:t>10/24/18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625705-B3AE-0F4C-A8BC-1D49CFA8DC6F}" type="slidenum">
              <a:rPr lang="en-US" smtClean="0"/>
              <a:t>‹#›</a:t>
            </a:fld>
            <a:endParaRPr lang="en-US"/>
          </a:p>
        </p:txBody>
      </p:sp>
    </p:spTree>
    <p:extLst>
      <p:ext uri="{BB962C8B-B14F-4D97-AF65-F5344CB8AC3E}">
        <p14:creationId xmlns:p14="http://schemas.microsoft.com/office/powerpoint/2010/main" val="21067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EE14F-AAEC-CD4D-85C8-B2474E252982}" type="datetimeFigureOut">
              <a:rPr lang="en-US" smtClean="0"/>
              <a:t>10/24/18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625705-B3AE-0F4C-A8BC-1D49CFA8DC6F}" type="slidenum">
              <a:rPr lang="en-US" smtClean="0"/>
              <a:t>‹#›</a:t>
            </a:fld>
            <a:endParaRPr lang="en-US"/>
          </a:p>
        </p:txBody>
      </p:sp>
    </p:spTree>
    <p:extLst>
      <p:ext uri="{BB962C8B-B14F-4D97-AF65-F5344CB8AC3E}">
        <p14:creationId xmlns:p14="http://schemas.microsoft.com/office/powerpoint/2010/main" val="19021209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5EE14F-AAEC-CD4D-85C8-B2474E252982}" type="datetimeFigureOut">
              <a:rPr lang="en-US" smtClean="0"/>
              <a:t>10/24/18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625705-B3AE-0F4C-A8BC-1D49CFA8DC6F}" type="slidenum">
              <a:rPr lang="en-US" smtClean="0"/>
              <a:t>‹#›</a:t>
            </a:fld>
            <a:endParaRPr lang="en-US"/>
          </a:p>
        </p:txBody>
      </p:sp>
    </p:spTree>
    <p:extLst>
      <p:ext uri="{BB962C8B-B14F-4D97-AF65-F5344CB8AC3E}">
        <p14:creationId xmlns:p14="http://schemas.microsoft.com/office/powerpoint/2010/main" val="66652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70690" y="2443655"/>
            <a:ext cx="4965270" cy="369332"/>
          </a:xfrm>
          <a:prstGeom prst="rect">
            <a:avLst/>
          </a:prstGeom>
          <a:noFill/>
        </p:spPr>
        <p:txBody>
          <a:bodyPr wrap="none" rtlCol="0">
            <a:spAutoFit/>
          </a:bodyPr>
          <a:lstStyle/>
          <a:p>
            <a:r>
              <a:rPr lang="en-US" dirty="0"/>
              <a:t>https://</a:t>
            </a:r>
            <a:r>
              <a:rPr lang="en-US" dirty="0" err="1"/>
              <a:t>www.youtube.com</a:t>
            </a:r>
            <a:r>
              <a:rPr lang="en-US" dirty="0"/>
              <a:t>/</a:t>
            </a:r>
            <a:r>
              <a:rPr lang="en-US" dirty="0" err="1"/>
              <a:t>watch?v</a:t>
            </a:r>
            <a:r>
              <a:rPr lang="en-US" dirty="0"/>
              <a:t>=arf8wDP_MJE</a:t>
            </a:r>
          </a:p>
        </p:txBody>
      </p:sp>
      <p:sp>
        <p:nvSpPr>
          <p:cNvPr id="3" name="TextBox 2"/>
          <p:cNvSpPr txBox="1"/>
          <p:nvPr/>
        </p:nvSpPr>
        <p:spPr>
          <a:xfrm>
            <a:off x="1860331" y="851338"/>
            <a:ext cx="4408386" cy="707886"/>
          </a:xfrm>
          <a:prstGeom prst="rect">
            <a:avLst/>
          </a:prstGeom>
          <a:noFill/>
        </p:spPr>
        <p:txBody>
          <a:bodyPr wrap="none" rtlCol="0">
            <a:spAutoFit/>
          </a:bodyPr>
          <a:lstStyle/>
          <a:p>
            <a:r>
              <a:rPr lang="en-US" sz="4000" dirty="0" smtClean="0"/>
              <a:t>Karl Friedrich Gauss </a:t>
            </a:r>
            <a:endParaRPr lang="en-US" sz="4000" dirty="0"/>
          </a:p>
        </p:txBody>
      </p:sp>
    </p:spTree>
    <p:extLst>
      <p:ext uri="{BB962C8B-B14F-4D97-AF65-F5344CB8AC3E}">
        <p14:creationId xmlns:p14="http://schemas.microsoft.com/office/powerpoint/2010/main" val="1899471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3"/>
          <p:cNvSpPr>
            <a:spLocks noChangeArrowheads="1"/>
          </p:cNvSpPr>
          <p:nvPr/>
        </p:nvSpPr>
        <p:spPr bwMode="auto">
          <a:xfrm>
            <a:off x="3444876" y="720725"/>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endParaRPr lang="en-US"/>
          </a:p>
        </p:txBody>
      </p:sp>
      <p:sp>
        <p:nvSpPr>
          <p:cNvPr id="56322" name="Rectangle 4"/>
          <p:cNvSpPr>
            <a:spLocks noChangeArrowheads="1"/>
          </p:cNvSpPr>
          <p:nvPr/>
        </p:nvSpPr>
        <p:spPr bwMode="auto">
          <a:xfrm>
            <a:off x="3675064" y="752475"/>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endParaRPr lang="en-US"/>
          </a:p>
        </p:txBody>
      </p:sp>
      <p:sp>
        <p:nvSpPr>
          <p:cNvPr id="56323" name="Rectangle 1"/>
          <p:cNvSpPr>
            <a:spLocks noChangeArrowheads="1"/>
          </p:cNvSpPr>
          <p:nvPr/>
        </p:nvSpPr>
        <p:spPr bwMode="auto">
          <a:xfrm>
            <a:off x="1762126" y="304801"/>
            <a:ext cx="8905875" cy="92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5400"/>
              <a:t>Find an Easy Way to Calculate:  </a:t>
            </a:r>
          </a:p>
        </p:txBody>
      </p:sp>
      <p:sp>
        <p:nvSpPr>
          <p:cNvPr id="56325" name="Text Box 2"/>
          <p:cNvSpPr txBox="1">
            <a:spLocks noChangeArrowheads="1"/>
          </p:cNvSpPr>
          <p:nvPr/>
        </p:nvSpPr>
        <p:spPr bwMode="auto">
          <a:xfrm>
            <a:off x="1852613" y="1373189"/>
            <a:ext cx="5763116" cy="13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charset="0"/>
                <a:ea typeface="ヒラギノ角ゴ Pro W3" charset="0"/>
                <a:cs typeface="ヒラギノ角ゴ Pro W3" charset="0"/>
              </a:defRPr>
            </a:lvl1pPr>
            <a:lvl2pPr marL="742950" indent="-285750">
              <a:defRPr sz="2400">
                <a:solidFill>
                  <a:schemeClr val="tx1"/>
                </a:solidFill>
                <a:latin typeface="Times" charset="0"/>
                <a:ea typeface="ヒラギノ角ゴ Pro W3" charset="0"/>
                <a:cs typeface="ヒラギノ角ゴ Pro W3" charset="0"/>
              </a:defRPr>
            </a:lvl2pPr>
            <a:lvl3pPr marL="1143000" indent="-228600">
              <a:defRPr sz="2400">
                <a:solidFill>
                  <a:schemeClr val="tx1"/>
                </a:solidFill>
                <a:latin typeface="Times" charset="0"/>
                <a:ea typeface="ヒラギノ角ゴ Pro W3" charset="0"/>
                <a:cs typeface="ヒラギノ角ゴ Pro W3" charset="0"/>
              </a:defRPr>
            </a:lvl3pPr>
            <a:lvl4pPr marL="1600200" indent="-228600">
              <a:defRPr sz="2400">
                <a:solidFill>
                  <a:schemeClr val="tx1"/>
                </a:solidFill>
                <a:latin typeface="Times" charset="0"/>
                <a:ea typeface="ヒラギノ角ゴ Pro W3" charset="0"/>
                <a:cs typeface="ヒラギノ角ゴ Pro W3" charset="0"/>
              </a:defRPr>
            </a:lvl4pPr>
            <a:lvl5pPr marL="2057400" indent="-228600">
              <a:defRPr sz="2400">
                <a:solidFill>
                  <a:schemeClr val="tx1"/>
                </a:solidFill>
                <a:latin typeface="Times"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9pPr>
          </a:lstStyle>
          <a:p>
            <a:r>
              <a:rPr lang="en-US" sz="4000" dirty="0"/>
              <a:t> </a:t>
            </a:r>
          </a:p>
          <a:p>
            <a:r>
              <a:rPr lang="en-US" sz="4000" dirty="0"/>
              <a:t>1+</a:t>
            </a:r>
            <a:r>
              <a:rPr lang="en-US" sz="2000" dirty="0"/>
              <a:t> </a:t>
            </a:r>
            <a:r>
              <a:rPr lang="en-US" sz="4000" dirty="0"/>
              <a:t>2 +</a:t>
            </a:r>
            <a:r>
              <a:rPr lang="en-US" sz="2000" dirty="0"/>
              <a:t> </a:t>
            </a:r>
            <a:r>
              <a:rPr lang="en-US" sz="4000" dirty="0"/>
              <a:t>3 + 4 + … … + </a:t>
            </a:r>
            <a:r>
              <a:rPr lang="en-US" sz="4000" dirty="0" smtClean="0"/>
              <a:t>10= </a:t>
            </a:r>
            <a:endParaRPr lang="en-US" sz="4000" dirty="0"/>
          </a:p>
        </p:txBody>
      </p:sp>
      <p:sp>
        <p:nvSpPr>
          <p:cNvPr id="56326" name="Rectangle 3"/>
          <p:cNvSpPr>
            <a:spLocks noChangeArrowheads="1"/>
          </p:cNvSpPr>
          <p:nvPr/>
        </p:nvSpPr>
        <p:spPr bwMode="auto">
          <a:xfrm>
            <a:off x="3597276" y="873125"/>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endParaRPr lang="en-US"/>
          </a:p>
        </p:txBody>
      </p:sp>
      <p:sp>
        <p:nvSpPr>
          <p:cNvPr id="56327" name="Rectangle 4"/>
          <p:cNvSpPr>
            <a:spLocks noChangeArrowheads="1"/>
          </p:cNvSpPr>
          <p:nvPr/>
        </p:nvSpPr>
        <p:spPr bwMode="auto">
          <a:xfrm>
            <a:off x="3827464" y="904875"/>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endParaRPr lang="en-US"/>
          </a:p>
        </p:txBody>
      </p:sp>
    </p:spTree>
    <p:extLst>
      <p:ext uri="{BB962C8B-B14F-4D97-AF65-F5344CB8AC3E}">
        <p14:creationId xmlns:p14="http://schemas.microsoft.com/office/powerpoint/2010/main" val="2120203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3"/>
          <p:cNvSpPr>
            <a:spLocks noChangeArrowheads="1"/>
          </p:cNvSpPr>
          <p:nvPr/>
        </p:nvSpPr>
        <p:spPr bwMode="auto">
          <a:xfrm>
            <a:off x="3444876" y="720725"/>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endParaRPr lang="en-US"/>
          </a:p>
        </p:txBody>
      </p:sp>
      <p:sp>
        <p:nvSpPr>
          <p:cNvPr id="56322" name="Rectangle 4"/>
          <p:cNvSpPr>
            <a:spLocks noChangeArrowheads="1"/>
          </p:cNvSpPr>
          <p:nvPr/>
        </p:nvSpPr>
        <p:spPr bwMode="auto">
          <a:xfrm>
            <a:off x="3675064" y="752475"/>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endParaRPr lang="en-US"/>
          </a:p>
        </p:txBody>
      </p:sp>
      <p:sp>
        <p:nvSpPr>
          <p:cNvPr id="56323" name="Rectangle 1"/>
          <p:cNvSpPr>
            <a:spLocks noChangeArrowheads="1"/>
          </p:cNvSpPr>
          <p:nvPr/>
        </p:nvSpPr>
        <p:spPr bwMode="auto">
          <a:xfrm>
            <a:off x="1762126" y="304801"/>
            <a:ext cx="8905875" cy="92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5400"/>
              <a:t>Find an Easy Way to Calculate:  </a:t>
            </a:r>
          </a:p>
        </p:txBody>
      </p:sp>
      <p:sp>
        <p:nvSpPr>
          <p:cNvPr id="56325" name="Text Box 2"/>
          <p:cNvSpPr txBox="1">
            <a:spLocks noChangeArrowheads="1"/>
          </p:cNvSpPr>
          <p:nvPr/>
        </p:nvSpPr>
        <p:spPr bwMode="auto">
          <a:xfrm>
            <a:off x="1852613" y="1373189"/>
            <a:ext cx="5891356" cy="13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charset="0"/>
                <a:ea typeface="ヒラギノ角ゴ Pro W3" charset="0"/>
                <a:cs typeface="ヒラギノ角ゴ Pro W3" charset="0"/>
              </a:defRPr>
            </a:lvl1pPr>
            <a:lvl2pPr marL="742950" indent="-285750">
              <a:defRPr sz="2400">
                <a:solidFill>
                  <a:schemeClr val="tx1"/>
                </a:solidFill>
                <a:latin typeface="Times" charset="0"/>
                <a:ea typeface="ヒラギノ角ゴ Pro W3" charset="0"/>
                <a:cs typeface="ヒラギノ角ゴ Pro W3" charset="0"/>
              </a:defRPr>
            </a:lvl2pPr>
            <a:lvl3pPr marL="1143000" indent="-228600">
              <a:defRPr sz="2400">
                <a:solidFill>
                  <a:schemeClr val="tx1"/>
                </a:solidFill>
                <a:latin typeface="Times" charset="0"/>
                <a:ea typeface="ヒラギノ角ゴ Pro W3" charset="0"/>
                <a:cs typeface="ヒラギノ角ゴ Pro W3" charset="0"/>
              </a:defRPr>
            </a:lvl3pPr>
            <a:lvl4pPr marL="1600200" indent="-228600">
              <a:defRPr sz="2400">
                <a:solidFill>
                  <a:schemeClr val="tx1"/>
                </a:solidFill>
                <a:latin typeface="Times" charset="0"/>
                <a:ea typeface="ヒラギノ角ゴ Pro W3" charset="0"/>
                <a:cs typeface="ヒラギノ角ゴ Pro W3" charset="0"/>
              </a:defRPr>
            </a:lvl4pPr>
            <a:lvl5pPr marL="2057400" indent="-228600">
              <a:defRPr sz="2400">
                <a:solidFill>
                  <a:schemeClr val="tx1"/>
                </a:solidFill>
                <a:latin typeface="Times"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9pPr>
          </a:lstStyle>
          <a:p>
            <a:r>
              <a:rPr lang="en-US" sz="4000" dirty="0"/>
              <a:t> </a:t>
            </a:r>
          </a:p>
          <a:p>
            <a:r>
              <a:rPr lang="en-US" sz="4000" dirty="0"/>
              <a:t>1+</a:t>
            </a:r>
            <a:r>
              <a:rPr lang="en-US" sz="2000" dirty="0"/>
              <a:t> </a:t>
            </a:r>
            <a:r>
              <a:rPr lang="en-US" sz="4000" dirty="0"/>
              <a:t>2 +</a:t>
            </a:r>
            <a:r>
              <a:rPr lang="en-US" sz="2000" dirty="0"/>
              <a:t> </a:t>
            </a:r>
            <a:r>
              <a:rPr lang="en-US" sz="4000" dirty="0"/>
              <a:t>3 + 4 + … … + </a:t>
            </a:r>
            <a:r>
              <a:rPr lang="en-US" sz="4000" dirty="0" smtClean="0"/>
              <a:t>20 </a:t>
            </a:r>
            <a:r>
              <a:rPr lang="en-US" sz="4000" dirty="0"/>
              <a:t>= </a:t>
            </a:r>
          </a:p>
        </p:txBody>
      </p:sp>
      <p:sp>
        <p:nvSpPr>
          <p:cNvPr id="56326" name="Rectangle 3"/>
          <p:cNvSpPr>
            <a:spLocks noChangeArrowheads="1"/>
          </p:cNvSpPr>
          <p:nvPr/>
        </p:nvSpPr>
        <p:spPr bwMode="auto">
          <a:xfrm>
            <a:off x="3597276" y="873125"/>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endParaRPr lang="en-US"/>
          </a:p>
        </p:txBody>
      </p:sp>
      <p:sp>
        <p:nvSpPr>
          <p:cNvPr id="56327" name="Rectangle 4"/>
          <p:cNvSpPr>
            <a:spLocks noChangeArrowheads="1"/>
          </p:cNvSpPr>
          <p:nvPr/>
        </p:nvSpPr>
        <p:spPr bwMode="auto">
          <a:xfrm>
            <a:off x="3827464" y="904875"/>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endParaRPr lang="en-US"/>
          </a:p>
        </p:txBody>
      </p:sp>
      <p:sp>
        <p:nvSpPr>
          <p:cNvPr id="8" name="Text Box 2"/>
          <p:cNvSpPr txBox="1">
            <a:spLocks noChangeArrowheads="1"/>
          </p:cNvSpPr>
          <p:nvPr/>
        </p:nvSpPr>
        <p:spPr bwMode="auto">
          <a:xfrm>
            <a:off x="1852613" y="3859356"/>
            <a:ext cx="5891356" cy="13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charset="0"/>
                <a:ea typeface="ヒラギノ角ゴ Pro W3" charset="0"/>
                <a:cs typeface="ヒラギノ角ゴ Pro W3" charset="0"/>
              </a:defRPr>
            </a:lvl1pPr>
            <a:lvl2pPr marL="742950" indent="-285750">
              <a:defRPr sz="2400">
                <a:solidFill>
                  <a:schemeClr val="tx1"/>
                </a:solidFill>
                <a:latin typeface="Times" charset="0"/>
                <a:ea typeface="ヒラギノ角ゴ Pro W3" charset="0"/>
                <a:cs typeface="ヒラギノ角ゴ Pro W3" charset="0"/>
              </a:defRPr>
            </a:lvl2pPr>
            <a:lvl3pPr marL="1143000" indent="-228600">
              <a:defRPr sz="2400">
                <a:solidFill>
                  <a:schemeClr val="tx1"/>
                </a:solidFill>
                <a:latin typeface="Times" charset="0"/>
                <a:ea typeface="ヒラギノ角ゴ Pro W3" charset="0"/>
                <a:cs typeface="ヒラギノ角ゴ Pro W3" charset="0"/>
              </a:defRPr>
            </a:lvl3pPr>
            <a:lvl4pPr marL="1600200" indent="-228600">
              <a:defRPr sz="2400">
                <a:solidFill>
                  <a:schemeClr val="tx1"/>
                </a:solidFill>
                <a:latin typeface="Times" charset="0"/>
                <a:ea typeface="ヒラギノ角ゴ Pro W3" charset="0"/>
                <a:cs typeface="ヒラギノ角ゴ Pro W3" charset="0"/>
              </a:defRPr>
            </a:lvl4pPr>
            <a:lvl5pPr marL="2057400" indent="-228600">
              <a:defRPr sz="2400">
                <a:solidFill>
                  <a:schemeClr val="tx1"/>
                </a:solidFill>
                <a:latin typeface="Times"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9pPr>
          </a:lstStyle>
          <a:p>
            <a:r>
              <a:rPr lang="en-US" sz="4000" dirty="0"/>
              <a:t> </a:t>
            </a:r>
          </a:p>
          <a:p>
            <a:r>
              <a:rPr lang="en-US" sz="2000" dirty="0" smtClean="0"/>
              <a:t> </a:t>
            </a:r>
            <a:r>
              <a:rPr lang="en-US" sz="4000" dirty="0"/>
              <a:t>2 +</a:t>
            </a:r>
            <a:r>
              <a:rPr lang="en-US" sz="2000" dirty="0"/>
              <a:t> </a:t>
            </a:r>
            <a:r>
              <a:rPr lang="en-US" sz="4000" dirty="0"/>
              <a:t>4</a:t>
            </a:r>
            <a:r>
              <a:rPr lang="en-US" sz="4000" dirty="0" smtClean="0"/>
              <a:t> </a:t>
            </a:r>
            <a:r>
              <a:rPr lang="en-US" sz="4000" dirty="0"/>
              <a:t>+ </a:t>
            </a:r>
            <a:r>
              <a:rPr lang="en-US" sz="4000" dirty="0" smtClean="0"/>
              <a:t>6 </a:t>
            </a:r>
            <a:r>
              <a:rPr lang="en-US" sz="4000" dirty="0"/>
              <a:t>+ </a:t>
            </a:r>
            <a:r>
              <a:rPr lang="en-US" sz="4000" dirty="0" smtClean="0"/>
              <a:t>8…+ </a:t>
            </a:r>
            <a:r>
              <a:rPr lang="en-US" sz="4000" dirty="0"/>
              <a:t>… + </a:t>
            </a:r>
            <a:r>
              <a:rPr lang="en-US" sz="4000" dirty="0" smtClean="0"/>
              <a:t>40 </a:t>
            </a:r>
            <a:r>
              <a:rPr lang="en-US" sz="4000" dirty="0"/>
              <a:t>= </a:t>
            </a:r>
          </a:p>
        </p:txBody>
      </p:sp>
    </p:spTree>
    <p:extLst>
      <p:ext uri="{BB962C8B-B14F-4D97-AF65-F5344CB8AC3E}">
        <p14:creationId xmlns:p14="http://schemas.microsoft.com/office/powerpoint/2010/main" val="11567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1787526" y="1220789"/>
            <a:ext cx="8956675" cy="1322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charset="0"/>
                <a:ea typeface="ヒラギノ角ゴ Pro W3" charset="0"/>
                <a:cs typeface="ヒラギノ角ゴ Pro W3" charset="0"/>
              </a:defRPr>
            </a:lvl1pPr>
            <a:lvl2pPr marL="742950" indent="-285750">
              <a:defRPr sz="2400">
                <a:solidFill>
                  <a:schemeClr val="tx1"/>
                </a:solidFill>
                <a:latin typeface="Times" charset="0"/>
                <a:ea typeface="ヒラギノ角ゴ Pro W3" charset="0"/>
                <a:cs typeface="ヒラギノ角ゴ Pro W3" charset="0"/>
              </a:defRPr>
            </a:lvl2pPr>
            <a:lvl3pPr marL="1143000" indent="-228600">
              <a:defRPr sz="2400">
                <a:solidFill>
                  <a:schemeClr val="tx1"/>
                </a:solidFill>
                <a:latin typeface="Times" charset="0"/>
                <a:ea typeface="ヒラギノ角ゴ Pro W3" charset="0"/>
                <a:cs typeface="ヒラギノ角ゴ Pro W3" charset="0"/>
              </a:defRPr>
            </a:lvl3pPr>
            <a:lvl4pPr marL="1600200" indent="-228600">
              <a:defRPr sz="2400">
                <a:solidFill>
                  <a:schemeClr val="tx1"/>
                </a:solidFill>
                <a:latin typeface="Times" charset="0"/>
                <a:ea typeface="ヒラギノ角ゴ Pro W3" charset="0"/>
                <a:cs typeface="ヒラギノ角ゴ Pro W3" charset="0"/>
              </a:defRPr>
            </a:lvl4pPr>
            <a:lvl5pPr marL="2057400" indent="-228600">
              <a:defRPr sz="2400">
                <a:solidFill>
                  <a:schemeClr val="tx1"/>
                </a:solidFill>
                <a:latin typeface="Times"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9pPr>
          </a:lstStyle>
          <a:p>
            <a:r>
              <a:rPr lang="en-US" sz="4000" dirty="0"/>
              <a:t> </a:t>
            </a:r>
          </a:p>
          <a:p>
            <a:r>
              <a:rPr lang="en-US" sz="4000" dirty="0"/>
              <a:t>5</a:t>
            </a:r>
            <a:r>
              <a:rPr lang="en-US" dirty="0"/>
              <a:t> </a:t>
            </a:r>
            <a:r>
              <a:rPr lang="en-US" sz="4000" dirty="0"/>
              <a:t>+ 10</a:t>
            </a:r>
            <a:r>
              <a:rPr lang="en-US" sz="2000" dirty="0"/>
              <a:t> </a:t>
            </a:r>
            <a:r>
              <a:rPr lang="en-US" sz="4000" dirty="0"/>
              <a:t>+</a:t>
            </a:r>
            <a:r>
              <a:rPr lang="en-US" sz="2000" dirty="0"/>
              <a:t> </a:t>
            </a:r>
            <a:r>
              <a:rPr lang="en-US" sz="4000" dirty="0"/>
              <a:t>15</a:t>
            </a:r>
            <a:r>
              <a:rPr lang="en-US" sz="2000" dirty="0"/>
              <a:t> </a:t>
            </a:r>
            <a:r>
              <a:rPr lang="en-US" sz="4000" dirty="0"/>
              <a:t>+</a:t>
            </a:r>
            <a:r>
              <a:rPr lang="en-US" sz="2000" dirty="0"/>
              <a:t> </a:t>
            </a:r>
            <a:r>
              <a:rPr lang="en-US" sz="4000" dirty="0"/>
              <a:t>20</a:t>
            </a:r>
            <a:r>
              <a:rPr lang="en-US" sz="2000" dirty="0"/>
              <a:t> </a:t>
            </a:r>
            <a:r>
              <a:rPr lang="en-US" sz="4000" dirty="0"/>
              <a:t>+</a:t>
            </a:r>
            <a:r>
              <a:rPr lang="en-US" sz="2000" dirty="0"/>
              <a:t> </a:t>
            </a:r>
            <a:r>
              <a:rPr lang="en-US" sz="4000" dirty="0"/>
              <a:t>25</a:t>
            </a:r>
            <a:r>
              <a:rPr lang="en-US" sz="2000" dirty="0"/>
              <a:t> </a:t>
            </a:r>
            <a:r>
              <a:rPr lang="en-US" sz="4000" dirty="0"/>
              <a:t>+</a:t>
            </a:r>
            <a:r>
              <a:rPr lang="en-US" sz="2000" dirty="0"/>
              <a:t> </a:t>
            </a:r>
            <a:r>
              <a:rPr lang="en-US" sz="4000" dirty="0"/>
              <a:t>30</a:t>
            </a:r>
            <a:r>
              <a:rPr lang="en-US" sz="2000" dirty="0"/>
              <a:t> </a:t>
            </a:r>
            <a:r>
              <a:rPr lang="en-US" sz="4000" dirty="0"/>
              <a:t>+ 35 + 40 + 45 =</a:t>
            </a:r>
          </a:p>
        </p:txBody>
      </p:sp>
      <p:sp>
        <p:nvSpPr>
          <p:cNvPr id="52227" name="Rectangle 3"/>
          <p:cNvSpPr>
            <a:spLocks noChangeArrowheads="1"/>
          </p:cNvSpPr>
          <p:nvPr/>
        </p:nvSpPr>
        <p:spPr bwMode="auto">
          <a:xfrm>
            <a:off x="3444876" y="720725"/>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endParaRPr lang="en-US"/>
          </a:p>
        </p:txBody>
      </p:sp>
      <p:sp>
        <p:nvSpPr>
          <p:cNvPr id="52228" name="Rectangle 4"/>
          <p:cNvSpPr>
            <a:spLocks noChangeArrowheads="1"/>
          </p:cNvSpPr>
          <p:nvPr/>
        </p:nvSpPr>
        <p:spPr bwMode="auto">
          <a:xfrm>
            <a:off x="3675064" y="752475"/>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endParaRPr lang="en-US"/>
          </a:p>
        </p:txBody>
      </p:sp>
      <p:sp>
        <p:nvSpPr>
          <p:cNvPr id="52229" name="Rectangle 1"/>
          <p:cNvSpPr>
            <a:spLocks noChangeArrowheads="1"/>
          </p:cNvSpPr>
          <p:nvPr/>
        </p:nvSpPr>
        <p:spPr bwMode="auto">
          <a:xfrm>
            <a:off x="1762126" y="304801"/>
            <a:ext cx="8905875" cy="92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5400"/>
              <a:t>Find an Easy Way to Calculate:  </a:t>
            </a:r>
          </a:p>
        </p:txBody>
      </p:sp>
    </p:spTree>
    <p:extLst>
      <p:ext uri="{BB962C8B-B14F-4D97-AF65-F5344CB8AC3E}">
        <p14:creationId xmlns:p14="http://schemas.microsoft.com/office/powerpoint/2010/main" val="1587909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25000" lnSpcReduction="20000"/>
          </a:bodyPr>
          <a:lstStyle>
            <a:lvl1pPr>
              <a:defRPr sz="2400">
                <a:solidFill>
                  <a:schemeClr val="tx1"/>
                </a:solidFill>
                <a:latin typeface="Times" charset="0"/>
                <a:ea typeface="ヒラギノ角ゴ Pro W3" charset="0"/>
                <a:cs typeface="ヒラギノ角ゴ Pro W3" charset="0"/>
              </a:defRPr>
            </a:lvl1pPr>
            <a:lvl2pPr marL="37931725" indent="-37474525">
              <a:defRPr sz="2400">
                <a:solidFill>
                  <a:schemeClr val="tx1"/>
                </a:solidFill>
                <a:latin typeface="Times" charset="0"/>
                <a:ea typeface="ヒラギノ角ゴ Pro W3" charset="0"/>
                <a:cs typeface="ヒラギノ角ゴ Pro W3" charset="0"/>
              </a:defRPr>
            </a:lvl2pPr>
            <a:lvl3pPr>
              <a:defRPr sz="2400">
                <a:solidFill>
                  <a:schemeClr val="tx1"/>
                </a:solidFill>
                <a:latin typeface="Times" charset="0"/>
                <a:ea typeface="ヒラギノ角ゴ Pro W3" charset="0"/>
                <a:cs typeface="ヒラギノ角ゴ Pro W3" charset="0"/>
              </a:defRPr>
            </a:lvl3pPr>
            <a:lvl4pPr>
              <a:defRPr sz="2400">
                <a:solidFill>
                  <a:schemeClr val="tx1"/>
                </a:solidFill>
                <a:latin typeface="Times" charset="0"/>
                <a:ea typeface="ヒラギノ角ゴ Pro W3" charset="0"/>
                <a:cs typeface="ヒラギノ角ゴ Pro W3" charset="0"/>
              </a:defRPr>
            </a:lvl4pPr>
            <a:lvl5pPr>
              <a:defRPr sz="2400">
                <a:solidFill>
                  <a:schemeClr val="tx1"/>
                </a:solidFill>
                <a:latin typeface="Times"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9pPr>
          </a:lstStyle>
          <a:p>
            <a:pPr>
              <a:defRPr/>
            </a:pPr>
            <a:r>
              <a:rPr lang="en-US" sz="10000" dirty="0">
                <a:solidFill>
                  <a:schemeClr val="folHlink"/>
                </a:solidFill>
              </a:rPr>
              <a:t>4</a:t>
            </a:r>
            <a:endParaRPr lang="en-US" sz="1400" dirty="0"/>
          </a:p>
        </p:txBody>
      </p:sp>
      <p:sp>
        <p:nvSpPr>
          <p:cNvPr id="54274" name="Text Box 2"/>
          <p:cNvSpPr txBox="1">
            <a:spLocks noChangeArrowheads="1"/>
          </p:cNvSpPr>
          <p:nvPr/>
        </p:nvSpPr>
        <p:spPr bwMode="auto">
          <a:xfrm>
            <a:off x="1787526" y="1220789"/>
            <a:ext cx="8956675" cy="1322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charset="0"/>
                <a:ea typeface="ヒラギノ角ゴ Pro W3" charset="0"/>
                <a:cs typeface="ヒラギノ角ゴ Pro W3" charset="0"/>
              </a:defRPr>
            </a:lvl1pPr>
            <a:lvl2pPr marL="742950" indent="-285750">
              <a:defRPr sz="2400">
                <a:solidFill>
                  <a:schemeClr val="tx1"/>
                </a:solidFill>
                <a:latin typeface="Times" charset="0"/>
                <a:ea typeface="ヒラギノ角ゴ Pro W3" charset="0"/>
                <a:cs typeface="ヒラギノ角ゴ Pro W3" charset="0"/>
              </a:defRPr>
            </a:lvl2pPr>
            <a:lvl3pPr marL="1143000" indent="-228600">
              <a:defRPr sz="2400">
                <a:solidFill>
                  <a:schemeClr val="tx1"/>
                </a:solidFill>
                <a:latin typeface="Times" charset="0"/>
                <a:ea typeface="ヒラギノ角ゴ Pro W3" charset="0"/>
                <a:cs typeface="ヒラギノ角ゴ Pro W3" charset="0"/>
              </a:defRPr>
            </a:lvl3pPr>
            <a:lvl4pPr marL="1600200" indent="-228600">
              <a:defRPr sz="2400">
                <a:solidFill>
                  <a:schemeClr val="tx1"/>
                </a:solidFill>
                <a:latin typeface="Times" charset="0"/>
                <a:ea typeface="ヒラギノ角ゴ Pro W3" charset="0"/>
                <a:cs typeface="ヒラギノ角ゴ Pro W3" charset="0"/>
              </a:defRPr>
            </a:lvl4pPr>
            <a:lvl5pPr marL="2057400" indent="-228600">
              <a:defRPr sz="2400">
                <a:solidFill>
                  <a:schemeClr val="tx1"/>
                </a:solidFill>
                <a:latin typeface="Times"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Times" charset="0"/>
                <a:ea typeface="ヒラギノ角ゴ Pro W3" charset="0"/>
                <a:cs typeface="ヒラギノ角ゴ Pro W3" charset="0"/>
              </a:defRPr>
            </a:lvl9pPr>
          </a:lstStyle>
          <a:p>
            <a:r>
              <a:rPr lang="en-US" sz="4000"/>
              <a:t> </a:t>
            </a:r>
          </a:p>
          <a:p>
            <a:r>
              <a:rPr lang="en-US" sz="4000"/>
              <a:t>5</a:t>
            </a:r>
            <a:r>
              <a:rPr lang="en-US"/>
              <a:t> </a:t>
            </a:r>
            <a:r>
              <a:rPr lang="en-US" sz="4000"/>
              <a:t>+ 10</a:t>
            </a:r>
            <a:r>
              <a:rPr lang="en-US" sz="2000"/>
              <a:t> </a:t>
            </a:r>
            <a:r>
              <a:rPr lang="en-US" sz="4000"/>
              <a:t>+</a:t>
            </a:r>
            <a:r>
              <a:rPr lang="en-US" sz="2000"/>
              <a:t> </a:t>
            </a:r>
            <a:r>
              <a:rPr lang="en-US" sz="4000"/>
              <a:t>15</a:t>
            </a:r>
            <a:r>
              <a:rPr lang="en-US" sz="2000"/>
              <a:t> </a:t>
            </a:r>
            <a:r>
              <a:rPr lang="en-US" sz="4000"/>
              <a:t>+</a:t>
            </a:r>
            <a:r>
              <a:rPr lang="en-US" sz="2000"/>
              <a:t> </a:t>
            </a:r>
            <a:r>
              <a:rPr lang="en-US" sz="4000"/>
              <a:t>20</a:t>
            </a:r>
            <a:r>
              <a:rPr lang="en-US" sz="2000"/>
              <a:t> </a:t>
            </a:r>
            <a:r>
              <a:rPr lang="en-US" sz="4000"/>
              <a:t>+</a:t>
            </a:r>
            <a:r>
              <a:rPr lang="en-US" sz="2000"/>
              <a:t> </a:t>
            </a:r>
            <a:r>
              <a:rPr lang="en-US" sz="4000"/>
              <a:t>25</a:t>
            </a:r>
            <a:r>
              <a:rPr lang="en-US" sz="2000"/>
              <a:t> </a:t>
            </a:r>
            <a:r>
              <a:rPr lang="en-US" sz="4000"/>
              <a:t>+</a:t>
            </a:r>
            <a:r>
              <a:rPr lang="en-US" sz="2000"/>
              <a:t> </a:t>
            </a:r>
            <a:r>
              <a:rPr lang="en-US" sz="4000"/>
              <a:t>30</a:t>
            </a:r>
            <a:r>
              <a:rPr lang="en-US" sz="2000"/>
              <a:t> </a:t>
            </a:r>
            <a:r>
              <a:rPr lang="en-US" sz="4000"/>
              <a:t>+ 35 + 40 + 45 =</a:t>
            </a:r>
          </a:p>
        </p:txBody>
      </p:sp>
      <p:sp>
        <p:nvSpPr>
          <p:cNvPr id="54275" name="Rectangle 3"/>
          <p:cNvSpPr>
            <a:spLocks noChangeArrowheads="1"/>
          </p:cNvSpPr>
          <p:nvPr/>
        </p:nvSpPr>
        <p:spPr bwMode="auto">
          <a:xfrm>
            <a:off x="3444876" y="720725"/>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endParaRPr lang="en-US"/>
          </a:p>
        </p:txBody>
      </p:sp>
      <p:sp>
        <p:nvSpPr>
          <p:cNvPr id="54276" name="Rectangle 4"/>
          <p:cNvSpPr>
            <a:spLocks noChangeArrowheads="1"/>
          </p:cNvSpPr>
          <p:nvPr/>
        </p:nvSpPr>
        <p:spPr bwMode="auto">
          <a:xfrm>
            <a:off x="3675064" y="752475"/>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endParaRPr lang="en-US"/>
          </a:p>
        </p:txBody>
      </p:sp>
      <p:sp>
        <p:nvSpPr>
          <p:cNvPr id="54277" name="Rectangle 1"/>
          <p:cNvSpPr>
            <a:spLocks noChangeArrowheads="1"/>
          </p:cNvSpPr>
          <p:nvPr/>
        </p:nvSpPr>
        <p:spPr bwMode="auto">
          <a:xfrm>
            <a:off x="1762126" y="304801"/>
            <a:ext cx="8905875" cy="92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5400"/>
              <a:t>Find an Easy Way to Calculate:  </a:t>
            </a:r>
          </a:p>
        </p:txBody>
      </p:sp>
      <p:grpSp>
        <p:nvGrpSpPr>
          <p:cNvPr id="10" name="Group 9"/>
          <p:cNvGrpSpPr>
            <a:grpSpLocks/>
          </p:cNvGrpSpPr>
          <p:nvPr/>
        </p:nvGrpSpPr>
        <p:grpSpPr bwMode="auto">
          <a:xfrm>
            <a:off x="2057400" y="2667001"/>
            <a:ext cx="7772400" cy="2613025"/>
            <a:chOff x="533400" y="2667000"/>
            <a:chExt cx="7772400" cy="2612886"/>
          </a:xfrm>
        </p:grpSpPr>
        <p:sp>
          <p:nvSpPr>
            <p:cNvPr id="8" name="Curved Up Arrow 7"/>
            <p:cNvSpPr/>
            <p:nvPr/>
          </p:nvSpPr>
          <p:spPr>
            <a:xfrm>
              <a:off x="533400" y="2667000"/>
              <a:ext cx="7772400" cy="1905000"/>
            </a:xfrm>
            <a:prstGeom prst="curvedUpArrow">
              <a:avLst>
                <a:gd name="adj1" fmla="val 5701"/>
                <a:gd name="adj2" fmla="val 7520"/>
                <a:gd name="adj3" fmla="val 2122"/>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
          <p:nvSpPr>
            <p:cNvPr id="54301" name="Rectangle 8"/>
            <p:cNvSpPr>
              <a:spLocks noChangeArrowheads="1"/>
            </p:cNvSpPr>
            <p:nvPr/>
          </p:nvSpPr>
          <p:spPr bwMode="auto">
            <a:xfrm>
              <a:off x="3886200" y="4572000"/>
              <a:ext cx="697627"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4000"/>
                <a:t>50</a:t>
              </a:r>
            </a:p>
          </p:txBody>
        </p:sp>
      </p:grpSp>
      <p:grpSp>
        <p:nvGrpSpPr>
          <p:cNvPr id="11" name="Group 10"/>
          <p:cNvGrpSpPr>
            <a:grpSpLocks/>
          </p:cNvGrpSpPr>
          <p:nvPr/>
        </p:nvGrpSpPr>
        <p:grpSpPr bwMode="auto">
          <a:xfrm>
            <a:off x="2743200" y="2438401"/>
            <a:ext cx="6019800" cy="2079625"/>
            <a:chOff x="1219200" y="2438400"/>
            <a:chExt cx="6019800" cy="2079486"/>
          </a:xfrm>
        </p:grpSpPr>
        <p:sp>
          <p:nvSpPr>
            <p:cNvPr id="14" name="Curved Up Arrow 13"/>
            <p:cNvSpPr/>
            <p:nvPr/>
          </p:nvSpPr>
          <p:spPr>
            <a:xfrm>
              <a:off x="1219200" y="2438400"/>
              <a:ext cx="6019800" cy="1524000"/>
            </a:xfrm>
            <a:prstGeom prst="curvedUpArrow">
              <a:avLst>
                <a:gd name="adj1" fmla="val 5701"/>
                <a:gd name="adj2" fmla="val 7520"/>
                <a:gd name="adj3" fmla="val 2122"/>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
          <p:nvSpPr>
            <p:cNvPr id="54297" name="Rectangle 17"/>
            <p:cNvSpPr>
              <a:spLocks noChangeArrowheads="1"/>
            </p:cNvSpPr>
            <p:nvPr/>
          </p:nvSpPr>
          <p:spPr bwMode="auto">
            <a:xfrm>
              <a:off x="3886200" y="3810000"/>
              <a:ext cx="697627"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4000"/>
                <a:t>50</a:t>
              </a:r>
            </a:p>
          </p:txBody>
        </p:sp>
      </p:grpSp>
      <p:grpSp>
        <p:nvGrpSpPr>
          <p:cNvPr id="12" name="Group 11"/>
          <p:cNvGrpSpPr>
            <a:grpSpLocks/>
          </p:cNvGrpSpPr>
          <p:nvPr/>
        </p:nvGrpSpPr>
        <p:grpSpPr bwMode="auto">
          <a:xfrm>
            <a:off x="3810000" y="2438401"/>
            <a:ext cx="3886200" cy="1546225"/>
            <a:chOff x="2286000" y="2438400"/>
            <a:chExt cx="3886200" cy="1546086"/>
          </a:xfrm>
        </p:grpSpPr>
        <p:sp>
          <p:nvSpPr>
            <p:cNvPr id="15" name="Curved Up Arrow 14"/>
            <p:cNvSpPr/>
            <p:nvPr/>
          </p:nvSpPr>
          <p:spPr>
            <a:xfrm>
              <a:off x="2286000" y="2438400"/>
              <a:ext cx="3886200" cy="990600"/>
            </a:xfrm>
            <a:prstGeom prst="curvedUpArrow">
              <a:avLst>
                <a:gd name="adj1" fmla="val 5701"/>
                <a:gd name="adj2" fmla="val 7520"/>
                <a:gd name="adj3" fmla="val 2122"/>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
          <p:nvSpPr>
            <p:cNvPr id="54293" name="Rectangle 18"/>
            <p:cNvSpPr>
              <a:spLocks noChangeArrowheads="1"/>
            </p:cNvSpPr>
            <p:nvPr/>
          </p:nvSpPr>
          <p:spPr bwMode="auto">
            <a:xfrm>
              <a:off x="3886200" y="3276600"/>
              <a:ext cx="697627"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4000"/>
                <a:t>50</a:t>
              </a:r>
            </a:p>
          </p:txBody>
        </p:sp>
      </p:grpSp>
      <p:grpSp>
        <p:nvGrpSpPr>
          <p:cNvPr id="13" name="Group 12"/>
          <p:cNvGrpSpPr>
            <a:grpSpLocks/>
          </p:cNvGrpSpPr>
          <p:nvPr/>
        </p:nvGrpSpPr>
        <p:grpSpPr bwMode="auto">
          <a:xfrm>
            <a:off x="4876800" y="2514601"/>
            <a:ext cx="1676400" cy="784225"/>
            <a:chOff x="3352800" y="2514600"/>
            <a:chExt cx="1676400" cy="784086"/>
          </a:xfrm>
        </p:grpSpPr>
        <p:sp>
          <p:nvSpPr>
            <p:cNvPr id="16" name="Curved Up Arrow 15"/>
            <p:cNvSpPr/>
            <p:nvPr/>
          </p:nvSpPr>
          <p:spPr>
            <a:xfrm>
              <a:off x="3352800" y="2514600"/>
              <a:ext cx="1676400" cy="609600"/>
            </a:xfrm>
            <a:prstGeom prst="curvedUpArrow">
              <a:avLst>
                <a:gd name="adj1" fmla="val 5701"/>
                <a:gd name="adj2" fmla="val 7520"/>
                <a:gd name="adj3" fmla="val 2122"/>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
          <p:nvSpPr>
            <p:cNvPr id="54289" name="Rectangle 19"/>
            <p:cNvSpPr>
              <a:spLocks noChangeArrowheads="1"/>
            </p:cNvSpPr>
            <p:nvPr/>
          </p:nvSpPr>
          <p:spPr bwMode="auto">
            <a:xfrm>
              <a:off x="3886200" y="2590800"/>
              <a:ext cx="697627"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4000"/>
                <a:t>50</a:t>
              </a:r>
            </a:p>
          </p:txBody>
        </p:sp>
      </p:grpSp>
      <p:sp>
        <p:nvSpPr>
          <p:cNvPr id="17" name="Oval 16"/>
          <p:cNvSpPr/>
          <p:nvPr/>
        </p:nvSpPr>
        <p:spPr>
          <a:xfrm>
            <a:off x="5257800" y="1905000"/>
            <a:ext cx="914400" cy="685800"/>
          </a:xfrm>
          <a:prstGeom prst="ellipse">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1" name="Rectangle 20"/>
          <p:cNvSpPr>
            <a:spLocks noChangeArrowheads="1"/>
          </p:cNvSpPr>
          <p:nvPr/>
        </p:nvSpPr>
        <p:spPr bwMode="auto">
          <a:xfrm>
            <a:off x="2743201" y="5943601"/>
            <a:ext cx="541526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3600"/>
              <a:t>50 + 50 + 50 + 50 + 25 = 225</a:t>
            </a:r>
          </a:p>
        </p:txBody>
      </p:sp>
    </p:spTree>
    <p:extLst>
      <p:ext uri="{BB962C8B-B14F-4D97-AF65-F5344CB8AC3E}">
        <p14:creationId xmlns:p14="http://schemas.microsoft.com/office/powerpoint/2010/main" val="18428960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356</Words>
  <Application>Microsoft Macintosh PowerPoint</Application>
  <PresentationFormat>Widescreen</PresentationFormat>
  <Paragraphs>31</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Times</vt:lpstr>
      <vt:lpstr>ヒラギノ角ゴ Pro W3</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6</cp:revision>
  <dcterms:created xsi:type="dcterms:W3CDTF">2017-09-24T21:11:51Z</dcterms:created>
  <dcterms:modified xsi:type="dcterms:W3CDTF">2018-10-25T02:57:11Z</dcterms:modified>
</cp:coreProperties>
</file>