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95" r:id="rId2"/>
    <p:sldId id="289" r:id="rId3"/>
    <p:sldId id="296" r:id="rId4"/>
    <p:sldId id="298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212121"/>
    <a:srgbClr val="424242"/>
    <a:srgbClr val="D848FF"/>
    <a:srgbClr val="FFC722"/>
    <a:srgbClr val="FFD579"/>
    <a:srgbClr val="FFD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62"/>
    <p:restoredTop sz="86401"/>
  </p:normalViewPr>
  <p:slideViewPr>
    <p:cSldViewPr snapToGrid="0" snapToObjects="1">
      <p:cViewPr>
        <p:scale>
          <a:sx n="79" d="100"/>
          <a:sy n="79" d="100"/>
        </p:scale>
        <p:origin x="328" y="8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E346C-24A6-5045-B8FA-4210888770A8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449E1-3F43-2349-A649-7D07A044B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3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449E1-3F43-2349-A649-7D07A044B3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2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449E1-3F43-2349-A649-7D07A044B3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2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449E1-3F43-2349-A649-7D07A044B3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468F-BCAA-664E-8DB8-8B8186122F14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3BED-D9A5-C343-A05C-2082EB4F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8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468F-BCAA-664E-8DB8-8B8186122F14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3BED-D9A5-C343-A05C-2082EB4F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0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468F-BCAA-664E-8DB8-8B8186122F14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3BED-D9A5-C343-A05C-2082EB4F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2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468F-BCAA-664E-8DB8-8B8186122F14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3BED-D9A5-C343-A05C-2082EB4F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5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468F-BCAA-664E-8DB8-8B8186122F14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3BED-D9A5-C343-A05C-2082EB4F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9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468F-BCAA-664E-8DB8-8B8186122F14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3BED-D9A5-C343-A05C-2082EB4F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1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468F-BCAA-664E-8DB8-8B8186122F14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3BED-D9A5-C343-A05C-2082EB4F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6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468F-BCAA-664E-8DB8-8B8186122F14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3BED-D9A5-C343-A05C-2082EB4F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6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468F-BCAA-664E-8DB8-8B8186122F14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3BED-D9A5-C343-A05C-2082EB4F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5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468F-BCAA-664E-8DB8-8B8186122F14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3BED-D9A5-C343-A05C-2082EB4F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9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468F-BCAA-664E-8DB8-8B8186122F14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3BED-D9A5-C343-A05C-2082EB4F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9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7468F-BCAA-664E-8DB8-8B8186122F14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23BED-D9A5-C343-A05C-2082EB4F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8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378" y="754231"/>
            <a:ext cx="10515600" cy="1325563"/>
          </a:xfrm>
        </p:spPr>
        <p:txBody>
          <a:bodyPr/>
          <a:lstStyle/>
          <a:p>
            <a:r>
              <a:rPr lang="en-US" dirty="0"/>
              <a:t>How Many </a:t>
            </a:r>
            <a:br>
              <a:rPr lang="en-US" dirty="0"/>
            </a:br>
            <a:r>
              <a:rPr lang="en-US" dirty="0"/>
              <a:t>TRIANGLES!!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9F4E4-7B72-5B43-925C-093CBA530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680" y="365125"/>
            <a:ext cx="5132314" cy="6206255"/>
          </a:xfrm>
          <a:prstGeom prst="rect">
            <a:avLst/>
          </a:prstGeom>
          <a:solidFill>
            <a:srgbClr val="21212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488030-4772-7E4A-B13F-63BC7D0B8825}"/>
              </a:ext>
            </a:extLst>
          </p:cNvPr>
          <p:cNvSpPr txBox="1"/>
          <p:nvPr/>
        </p:nvSpPr>
        <p:spPr>
          <a:xfrm>
            <a:off x="1128713" y="2821921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NO PENCILS!!</a:t>
            </a:r>
          </a:p>
        </p:txBody>
      </p:sp>
    </p:spTree>
    <p:extLst>
      <p:ext uri="{BB962C8B-B14F-4D97-AF65-F5344CB8AC3E}">
        <p14:creationId xmlns:p14="http://schemas.microsoft.com/office/powerpoint/2010/main" val="200558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49F4E4-7B72-5B43-925C-093CBA530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48" y="274043"/>
            <a:ext cx="3483339" cy="4212231"/>
          </a:xfrm>
          <a:prstGeom prst="rect">
            <a:avLst/>
          </a:prstGeom>
          <a:solidFill>
            <a:srgbClr val="21212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5C8C74-E72A-894F-830B-ADF4AC0557CA}"/>
              </a:ext>
            </a:extLst>
          </p:cNvPr>
          <p:cNvSpPr/>
          <p:nvPr/>
        </p:nvSpPr>
        <p:spPr>
          <a:xfrm>
            <a:off x="5343525" y="1665288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DC92EE-69AF-9346-AE88-6F240368F569}"/>
              </a:ext>
            </a:extLst>
          </p:cNvPr>
          <p:cNvSpPr/>
          <p:nvPr/>
        </p:nvSpPr>
        <p:spPr>
          <a:xfrm>
            <a:off x="5117255" y="2074863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4CB883-2D1F-894A-8414-6AAE55EE9E4C}"/>
              </a:ext>
            </a:extLst>
          </p:cNvPr>
          <p:cNvSpPr/>
          <p:nvPr/>
        </p:nvSpPr>
        <p:spPr>
          <a:xfrm>
            <a:off x="5602650" y="2074863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5C9823-071A-7B40-B427-038D47ED555E}"/>
              </a:ext>
            </a:extLst>
          </p:cNvPr>
          <p:cNvSpPr/>
          <p:nvPr/>
        </p:nvSpPr>
        <p:spPr>
          <a:xfrm>
            <a:off x="5357107" y="2522538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6E952-65B3-494B-9145-91242E459274}"/>
              </a:ext>
            </a:extLst>
          </p:cNvPr>
          <p:cNvSpPr/>
          <p:nvPr/>
        </p:nvSpPr>
        <p:spPr>
          <a:xfrm>
            <a:off x="5842502" y="2522538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F07ED-7A64-2B48-A939-367DDCE3C3CB}"/>
              </a:ext>
            </a:extLst>
          </p:cNvPr>
          <p:cNvSpPr/>
          <p:nvPr/>
        </p:nvSpPr>
        <p:spPr>
          <a:xfrm>
            <a:off x="5646192" y="2932113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52F05A-450F-7347-8DA9-6858CBF386BE}"/>
              </a:ext>
            </a:extLst>
          </p:cNvPr>
          <p:cNvSpPr/>
          <p:nvPr/>
        </p:nvSpPr>
        <p:spPr>
          <a:xfrm>
            <a:off x="6088045" y="2932113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CD96F8-19A4-0A49-AB78-BFD09FED3C39}"/>
              </a:ext>
            </a:extLst>
          </p:cNvPr>
          <p:cNvSpPr/>
          <p:nvPr/>
        </p:nvSpPr>
        <p:spPr>
          <a:xfrm>
            <a:off x="5859215" y="3365046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F80D2C-9A8C-B642-81FD-62D8EC6B74FB}"/>
              </a:ext>
            </a:extLst>
          </p:cNvPr>
          <p:cNvSpPr/>
          <p:nvPr/>
        </p:nvSpPr>
        <p:spPr>
          <a:xfrm>
            <a:off x="6325104" y="3365047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C7CCC8-4341-774B-B036-51673813CF5A}"/>
              </a:ext>
            </a:extLst>
          </p:cNvPr>
          <p:cNvSpPr/>
          <p:nvPr/>
        </p:nvSpPr>
        <p:spPr>
          <a:xfrm>
            <a:off x="4684999" y="2932113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DD9D98-575A-F84F-9122-3810A2E7AD6D}"/>
              </a:ext>
            </a:extLst>
          </p:cNvPr>
          <p:cNvSpPr/>
          <p:nvPr/>
        </p:nvSpPr>
        <p:spPr>
          <a:xfrm>
            <a:off x="5148623" y="2932113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82AC3E-1036-1840-8A4A-4B89271FE9F8}"/>
              </a:ext>
            </a:extLst>
          </p:cNvPr>
          <p:cNvSpPr/>
          <p:nvPr/>
        </p:nvSpPr>
        <p:spPr>
          <a:xfrm>
            <a:off x="4476515" y="3365046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D27F44-F82E-9E4E-811A-DD5E98FFB7F6}"/>
              </a:ext>
            </a:extLst>
          </p:cNvPr>
          <p:cNvSpPr/>
          <p:nvPr/>
        </p:nvSpPr>
        <p:spPr>
          <a:xfrm>
            <a:off x="4933334" y="3365046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3020C9-0E84-9F49-9AE8-8DE42C123413}"/>
              </a:ext>
            </a:extLst>
          </p:cNvPr>
          <p:cNvSpPr/>
          <p:nvPr/>
        </p:nvSpPr>
        <p:spPr>
          <a:xfrm>
            <a:off x="4881309" y="2523671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F63905-BC72-FA41-8B0E-2420330AA647}"/>
              </a:ext>
            </a:extLst>
          </p:cNvPr>
          <p:cNvSpPr/>
          <p:nvPr/>
        </p:nvSpPr>
        <p:spPr>
          <a:xfrm>
            <a:off x="5400809" y="3369355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9BBA13-3113-3647-84A6-EDF55FEFC8BE}"/>
              </a:ext>
            </a:extLst>
          </p:cNvPr>
          <p:cNvSpPr/>
          <p:nvPr/>
        </p:nvSpPr>
        <p:spPr>
          <a:xfrm>
            <a:off x="5672502" y="380787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309051-373A-DC4A-8AA3-97264E437075}"/>
              </a:ext>
            </a:extLst>
          </p:cNvPr>
          <p:cNvSpPr/>
          <p:nvPr/>
        </p:nvSpPr>
        <p:spPr>
          <a:xfrm>
            <a:off x="6138391" y="3807875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9760E3-C232-AA48-8A11-488B432EBBB6}"/>
              </a:ext>
            </a:extLst>
          </p:cNvPr>
          <p:cNvSpPr/>
          <p:nvPr/>
        </p:nvSpPr>
        <p:spPr>
          <a:xfrm>
            <a:off x="4289802" y="380787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744958-8D6D-524E-8B50-44DAA2B835DC}"/>
              </a:ext>
            </a:extLst>
          </p:cNvPr>
          <p:cNvSpPr/>
          <p:nvPr/>
        </p:nvSpPr>
        <p:spPr>
          <a:xfrm>
            <a:off x="4746621" y="380787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EBC323-1583-8545-918D-CDD3556C1633}"/>
              </a:ext>
            </a:extLst>
          </p:cNvPr>
          <p:cNvSpPr/>
          <p:nvPr/>
        </p:nvSpPr>
        <p:spPr>
          <a:xfrm>
            <a:off x="5214096" y="3824883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7E2664-9A20-8849-9DBC-308CD343BD0C}"/>
              </a:ext>
            </a:extLst>
          </p:cNvPr>
          <p:cNvSpPr/>
          <p:nvPr/>
        </p:nvSpPr>
        <p:spPr>
          <a:xfrm>
            <a:off x="6624450" y="3806655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8CB1EF-BECB-FC4D-B22B-74D1B1BDB752}"/>
              </a:ext>
            </a:extLst>
          </p:cNvPr>
          <p:cNvSpPr/>
          <p:nvPr/>
        </p:nvSpPr>
        <p:spPr>
          <a:xfrm>
            <a:off x="6916931" y="4255329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C862A2-E4DA-DD4A-AC0D-879BA470C2AD}"/>
              </a:ext>
            </a:extLst>
          </p:cNvPr>
          <p:cNvSpPr/>
          <p:nvPr/>
        </p:nvSpPr>
        <p:spPr>
          <a:xfrm>
            <a:off x="5478924" y="4256548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07F5E6-65C7-0247-8943-0F286E96D68A}"/>
              </a:ext>
            </a:extLst>
          </p:cNvPr>
          <p:cNvSpPr/>
          <p:nvPr/>
        </p:nvSpPr>
        <p:spPr>
          <a:xfrm>
            <a:off x="5944813" y="4256549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A8C8E6-12E4-BF40-8F3C-9738B85DD3E9}"/>
              </a:ext>
            </a:extLst>
          </p:cNvPr>
          <p:cNvSpPr/>
          <p:nvPr/>
        </p:nvSpPr>
        <p:spPr>
          <a:xfrm>
            <a:off x="4096224" y="4256548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F621FD-BE45-474B-8046-3F8A475FBEF9}"/>
              </a:ext>
            </a:extLst>
          </p:cNvPr>
          <p:cNvSpPr/>
          <p:nvPr/>
        </p:nvSpPr>
        <p:spPr>
          <a:xfrm>
            <a:off x="4553043" y="4256548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ABD85A-D585-174A-A13A-E53D59983536}"/>
              </a:ext>
            </a:extLst>
          </p:cNvPr>
          <p:cNvSpPr/>
          <p:nvPr/>
        </p:nvSpPr>
        <p:spPr>
          <a:xfrm>
            <a:off x="5020518" y="4273557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DDD1483-C021-5140-9310-96D00790DDB9}"/>
              </a:ext>
            </a:extLst>
          </p:cNvPr>
          <p:cNvSpPr/>
          <p:nvPr/>
        </p:nvSpPr>
        <p:spPr>
          <a:xfrm>
            <a:off x="6430872" y="4255329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7267DB-6605-9842-BA2C-185B00604244}"/>
              </a:ext>
            </a:extLst>
          </p:cNvPr>
          <p:cNvSpPr/>
          <p:nvPr/>
        </p:nvSpPr>
        <p:spPr>
          <a:xfrm>
            <a:off x="7083473" y="4713263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D42319-58D1-0044-8847-FF28CBCA9E25}"/>
              </a:ext>
            </a:extLst>
          </p:cNvPr>
          <p:cNvSpPr/>
          <p:nvPr/>
        </p:nvSpPr>
        <p:spPr>
          <a:xfrm>
            <a:off x="6617584" y="471326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6446AC-1078-514F-94E7-4F43DE8A0DC2}"/>
              </a:ext>
            </a:extLst>
          </p:cNvPr>
          <p:cNvSpPr/>
          <p:nvPr/>
        </p:nvSpPr>
        <p:spPr>
          <a:xfrm>
            <a:off x="5179577" y="4714483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B462553-C4DB-854F-A0FB-0E21A9A414FD}"/>
              </a:ext>
            </a:extLst>
          </p:cNvPr>
          <p:cNvSpPr/>
          <p:nvPr/>
        </p:nvSpPr>
        <p:spPr>
          <a:xfrm>
            <a:off x="5645466" y="471448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63502B-BB01-514D-BFC7-B213A9EBE074}"/>
              </a:ext>
            </a:extLst>
          </p:cNvPr>
          <p:cNvSpPr/>
          <p:nvPr/>
        </p:nvSpPr>
        <p:spPr>
          <a:xfrm>
            <a:off x="3796877" y="4701783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23E346-60A3-5C44-B91B-AF978B070FF7}"/>
              </a:ext>
            </a:extLst>
          </p:cNvPr>
          <p:cNvSpPr/>
          <p:nvPr/>
        </p:nvSpPr>
        <p:spPr>
          <a:xfrm>
            <a:off x="4253696" y="4701783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A57B7E-74A1-FC4B-87ED-9B7B26CACD3B}"/>
              </a:ext>
            </a:extLst>
          </p:cNvPr>
          <p:cNvSpPr/>
          <p:nvPr/>
        </p:nvSpPr>
        <p:spPr>
          <a:xfrm>
            <a:off x="4721171" y="4718792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E136DF-EB98-3B41-9D83-4EF497699A26}"/>
              </a:ext>
            </a:extLst>
          </p:cNvPr>
          <p:cNvSpPr/>
          <p:nvPr/>
        </p:nvSpPr>
        <p:spPr>
          <a:xfrm>
            <a:off x="6131525" y="471326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3309DE-899E-6C41-A3EA-6A0B7BDC50B5}"/>
              </a:ext>
            </a:extLst>
          </p:cNvPr>
          <p:cNvSpPr/>
          <p:nvPr/>
        </p:nvSpPr>
        <p:spPr>
          <a:xfrm>
            <a:off x="4137107" y="22134"/>
            <a:ext cx="2458364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 is either the 7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or the 8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triangular number.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2437A62-18FD-D749-AF49-509DD0A674A2}"/>
              </a:ext>
            </a:extLst>
          </p:cNvPr>
          <p:cNvSpPr/>
          <p:nvPr/>
        </p:nvSpPr>
        <p:spPr>
          <a:xfrm>
            <a:off x="4096224" y="33700"/>
            <a:ext cx="4634692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8ADF0EB-7E65-AF44-8EC8-0BC1D39A79CA}"/>
              </a:ext>
            </a:extLst>
          </p:cNvPr>
          <p:cNvSpPr/>
          <p:nvPr/>
        </p:nvSpPr>
        <p:spPr>
          <a:xfrm>
            <a:off x="10145221" y="190971"/>
            <a:ext cx="205116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 is also a SQUARE number.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BC759F4-7754-1643-828B-9372BB81D91E}"/>
              </a:ext>
            </a:extLst>
          </p:cNvPr>
          <p:cNvSpPr/>
          <p:nvPr/>
        </p:nvSpPr>
        <p:spPr>
          <a:xfrm>
            <a:off x="10133432" y="60990"/>
            <a:ext cx="2150139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4AFA03D-1A06-1542-A38C-6BD0FCEFECEF}"/>
              </a:ext>
            </a:extLst>
          </p:cNvPr>
          <p:cNvSpPr txBox="1"/>
          <p:nvPr/>
        </p:nvSpPr>
        <p:spPr>
          <a:xfrm>
            <a:off x="3855489" y="6061243"/>
            <a:ext cx="357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Oops!  We forgot to count them up!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F98830-2EA0-5842-BA5F-FCFC244466D8}"/>
              </a:ext>
            </a:extLst>
          </p:cNvPr>
          <p:cNvSpPr txBox="1"/>
          <p:nvPr/>
        </p:nvSpPr>
        <p:spPr>
          <a:xfrm>
            <a:off x="3103119" y="5462779"/>
            <a:ext cx="499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you see why they’re called triangular numbers? </a:t>
            </a:r>
          </a:p>
        </p:txBody>
      </p:sp>
    </p:spTree>
    <p:extLst>
      <p:ext uri="{BB962C8B-B14F-4D97-AF65-F5344CB8AC3E}">
        <p14:creationId xmlns:p14="http://schemas.microsoft.com/office/powerpoint/2010/main" val="16975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49F4E4-7B72-5B43-925C-093CBA530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48" y="274043"/>
            <a:ext cx="3483339" cy="4212231"/>
          </a:xfrm>
          <a:prstGeom prst="rect">
            <a:avLst/>
          </a:prstGeom>
          <a:solidFill>
            <a:srgbClr val="212121"/>
          </a:solidFill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C3309DE-899E-6C41-A3EA-6A0B7BDC50B5}"/>
              </a:ext>
            </a:extLst>
          </p:cNvPr>
          <p:cNvSpPr/>
          <p:nvPr/>
        </p:nvSpPr>
        <p:spPr>
          <a:xfrm>
            <a:off x="4137107" y="22134"/>
            <a:ext cx="2458364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 is either the 7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or the 8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triangular number.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8ADF0EB-7E65-AF44-8EC8-0BC1D39A79CA}"/>
              </a:ext>
            </a:extLst>
          </p:cNvPr>
          <p:cNvSpPr/>
          <p:nvPr/>
        </p:nvSpPr>
        <p:spPr>
          <a:xfrm>
            <a:off x="10145221" y="190971"/>
            <a:ext cx="205116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 is also a SQUARE number.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BC759F4-7754-1643-828B-9372BB81D91E}"/>
              </a:ext>
            </a:extLst>
          </p:cNvPr>
          <p:cNvSpPr/>
          <p:nvPr/>
        </p:nvSpPr>
        <p:spPr>
          <a:xfrm>
            <a:off x="10133432" y="60990"/>
            <a:ext cx="2150139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448458"/>
              </p:ext>
            </p:extLst>
          </p:nvPr>
        </p:nvGraphicFramePr>
        <p:xfrm>
          <a:off x="7604944" y="1027931"/>
          <a:ext cx="2737314" cy="417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38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Triangular 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Total #</a:t>
                      </a:r>
                      <a:r>
                        <a:rPr lang="en-US" sz="2200" baseline="0" dirty="0"/>
                        <a:t> of blocks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8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  <a:r>
                        <a:rPr lang="en-US" sz="2200" baseline="30000" dirty="0"/>
                        <a:t>st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8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</a:t>
                      </a:r>
                      <a:r>
                        <a:rPr lang="en-US" sz="2200" baseline="30000" dirty="0"/>
                        <a:t>nd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8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</a:t>
                      </a:r>
                      <a:r>
                        <a:rPr lang="en-US" sz="2200" baseline="30000" dirty="0"/>
                        <a:t>rd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38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</a:t>
                      </a:r>
                      <a:r>
                        <a:rPr lang="en-US" sz="2200" baseline="30000" dirty="0"/>
                        <a:t>th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8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</a:t>
                      </a:r>
                      <a:r>
                        <a:rPr lang="en-US" sz="2200" baseline="30000" dirty="0"/>
                        <a:t>th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38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</a:t>
                      </a:r>
                      <a:r>
                        <a:rPr lang="en-US" sz="2200" baseline="30000" dirty="0"/>
                        <a:t>th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38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</a:t>
                      </a:r>
                      <a:r>
                        <a:rPr lang="en-US" sz="2200" baseline="30000" dirty="0"/>
                        <a:t>th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38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8</a:t>
                      </a:r>
                      <a:r>
                        <a:rPr lang="en-US" sz="2200" baseline="30000" dirty="0"/>
                        <a:t>th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B65C8C74-E72A-894F-830B-ADF4AC0557CA}"/>
              </a:ext>
            </a:extLst>
          </p:cNvPr>
          <p:cNvSpPr/>
          <p:nvPr/>
        </p:nvSpPr>
        <p:spPr>
          <a:xfrm>
            <a:off x="5343525" y="1754739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DDC92EE-69AF-9346-AE88-6F240368F569}"/>
              </a:ext>
            </a:extLst>
          </p:cNvPr>
          <p:cNvSpPr/>
          <p:nvPr/>
        </p:nvSpPr>
        <p:spPr>
          <a:xfrm>
            <a:off x="5117255" y="216431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64CB883-2D1F-894A-8414-6AAE55EE9E4C}"/>
              </a:ext>
            </a:extLst>
          </p:cNvPr>
          <p:cNvSpPr/>
          <p:nvPr/>
        </p:nvSpPr>
        <p:spPr>
          <a:xfrm>
            <a:off x="5602650" y="216431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E5C9823-071A-7B40-B427-038D47ED555E}"/>
              </a:ext>
            </a:extLst>
          </p:cNvPr>
          <p:cNvSpPr/>
          <p:nvPr/>
        </p:nvSpPr>
        <p:spPr>
          <a:xfrm>
            <a:off x="5357107" y="2611989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BE6E952-65B3-494B-9145-91242E459274}"/>
              </a:ext>
            </a:extLst>
          </p:cNvPr>
          <p:cNvSpPr/>
          <p:nvPr/>
        </p:nvSpPr>
        <p:spPr>
          <a:xfrm>
            <a:off x="5842502" y="2611989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36F07ED-7A64-2B48-A939-367DDCE3C3CB}"/>
              </a:ext>
            </a:extLst>
          </p:cNvPr>
          <p:cNvSpPr/>
          <p:nvPr/>
        </p:nvSpPr>
        <p:spPr>
          <a:xfrm>
            <a:off x="5646192" y="302156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052F05A-450F-7347-8DA9-6858CBF386BE}"/>
              </a:ext>
            </a:extLst>
          </p:cNvPr>
          <p:cNvSpPr/>
          <p:nvPr/>
        </p:nvSpPr>
        <p:spPr>
          <a:xfrm>
            <a:off x="6088045" y="302156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ACD96F8-19A4-0A49-AB78-BFD09FED3C39}"/>
              </a:ext>
            </a:extLst>
          </p:cNvPr>
          <p:cNvSpPr/>
          <p:nvPr/>
        </p:nvSpPr>
        <p:spPr>
          <a:xfrm>
            <a:off x="5859215" y="3454497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5F80D2C-9A8C-B642-81FD-62D8EC6B74FB}"/>
              </a:ext>
            </a:extLst>
          </p:cNvPr>
          <p:cNvSpPr/>
          <p:nvPr/>
        </p:nvSpPr>
        <p:spPr>
          <a:xfrm>
            <a:off x="6325104" y="3454498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1C7CCC8-4341-774B-B036-51673813CF5A}"/>
              </a:ext>
            </a:extLst>
          </p:cNvPr>
          <p:cNvSpPr/>
          <p:nvPr/>
        </p:nvSpPr>
        <p:spPr>
          <a:xfrm>
            <a:off x="4684999" y="302156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5DD9D98-575A-F84F-9122-3810A2E7AD6D}"/>
              </a:ext>
            </a:extLst>
          </p:cNvPr>
          <p:cNvSpPr/>
          <p:nvPr/>
        </p:nvSpPr>
        <p:spPr>
          <a:xfrm>
            <a:off x="5148623" y="302156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F82AC3E-1036-1840-8A4A-4B89271FE9F8}"/>
              </a:ext>
            </a:extLst>
          </p:cNvPr>
          <p:cNvSpPr/>
          <p:nvPr/>
        </p:nvSpPr>
        <p:spPr>
          <a:xfrm>
            <a:off x="4476515" y="3454497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BD27F44-F82E-9E4E-811A-DD5E98FFB7F6}"/>
              </a:ext>
            </a:extLst>
          </p:cNvPr>
          <p:cNvSpPr/>
          <p:nvPr/>
        </p:nvSpPr>
        <p:spPr>
          <a:xfrm>
            <a:off x="4933334" y="3454497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D3020C9-0E84-9F49-9AE8-8DE42C123413}"/>
              </a:ext>
            </a:extLst>
          </p:cNvPr>
          <p:cNvSpPr/>
          <p:nvPr/>
        </p:nvSpPr>
        <p:spPr>
          <a:xfrm>
            <a:off x="4881309" y="2613122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0F63905-BC72-FA41-8B0E-2420330AA647}"/>
              </a:ext>
            </a:extLst>
          </p:cNvPr>
          <p:cNvSpPr/>
          <p:nvPr/>
        </p:nvSpPr>
        <p:spPr>
          <a:xfrm>
            <a:off x="5400809" y="3458806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F9BBA13-3113-3647-84A6-EDF55FEFC8BE}"/>
              </a:ext>
            </a:extLst>
          </p:cNvPr>
          <p:cNvSpPr/>
          <p:nvPr/>
        </p:nvSpPr>
        <p:spPr>
          <a:xfrm>
            <a:off x="5672502" y="3897325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309051-373A-DC4A-8AA3-97264E437075}"/>
              </a:ext>
            </a:extLst>
          </p:cNvPr>
          <p:cNvSpPr/>
          <p:nvPr/>
        </p:nvSpPr>
        <p:spPr>
          <a:xfrm>
            <a:off x="6138391" y="3897326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F9760E3-C232-AA48-8A11-488B432EBBB6}"/>
              </a:ext>
            </a:extLst>
          </p:cNvPr>
          <p:cNvSpPr/>
          <p:nvPr/>
        </p:nvSpPr>
        <p:spPr>
          <a:xfrm>
            <a:off x="4289802" y="3897325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8744958-8D6D-524E-8B50-44DAA2B835DC}"/>
              </a:ext>
            </a:extLst>
          </p:cNvPr>
          <p:cNvSpPr/>
          <p:nvPr/>
        </p:nvSpPr>
        <p:spPr>
          <a:xfrm>
            <a:off x="4746621" y="3897325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EBC323-1583-8545-918D-CDD3556C1633}"/>
              </a:ext>
            </a:extLst>
          </p:cNvPr>
          <p:cNvSpPr/>
          <p:nvPr/>
        </p:nvSpPr>
        <p:spPr>
          <a:xfrm>
            <a:off x="5214096" y="391433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C7E2664-9A20-8849-9DBC-308CD343BD0C}"/>
              </a:ext>
            </a:extLst>
          </p:cNvPr>
          <p:cNvSpPr/>
          <p:nvPr/>
        </p:nvSpPr>
        <p:spPr>
          <a:xfrm>
            <a:off x="6624450" y="3896106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78CB1EF-BECB-FC4D-B22B-74D1B1BDB752}"/>
              </a:ext>
            </a:extLst>
          </p:cNvPr>
          <p:cNvSpPr/>
          <p:nvPr/>
        </p:nvSpPr>
        <p:spPr>
          <a:xfrm>
            <a:off x="6916931" y="4344780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8C862A2-E4DA-DD4A-AC0D-879BA470C2AD}"/>
              </a:ext>
            </a:extLst>
          </p:cNvPr>
          <p:cNvSpPr/>
          <p:nvPr/>
        </p:nvSpPr>
        <p:spPr>
          <a:xfrm>
            <a:off x="5478924" y="4345999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A07F5E6-65C7-0247-8943-0F286E96D68A}"/>
              </a:ext>
            </a:extLst>
          </p:cNvPr>
          <p:cNvSpPr/>
          <p:nvPr/>
        </p:nvSpPr>
        <p:spPr>
          <a:xfrm>
            <a:off x="5944813" y="4346000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4A8C8E6-12E4-BF40-8F3C-9738B85DD3E9}"/>
              </a:ext>
            </a:extLst>
          </p:cNvPr>
          <p:cNvSpPr/>
          <p:nvPr/>
        </p:nvSpPr>
        <p:spPr>
          <a:xfrm>
            <a:off x="4096224" y="4345999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1F621FD-BE45-474B-8046-3F8A475FBEF9}"/>
              </a:ext>
            </a:extLst>
          </p:cNvPr>
          <p:cNvSpPr/>
          <p:nvPr/>
        </p:nvSpPr>
        <p:spPr>
          <a:xfrm>
            <a:off x="4553043" y="4345999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2ABD85A-D585-174A-A13A-E53D59983536}"/>
              </a:ext>
            </a:extLst>
          </p:cNvPr>
          <p:cNvSpPr/>
          <p:nvPr/>
        </p:nvSpPr>
        <p:spPr>
          <a:xfrm>
            <a:off x="5020518" y="4363008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DDD1483-C021-5140-9310-96D00790DDB9}"/>
              </a:ext>
            </a:extLst>
          </p:cNvPr>
          <p:cNvSpPr/>
          <p:nvPr/>
        </p:nvSpPr>
        <p:spPr>
          <a:xfrm>
            <a:off x="6430872" y="4344780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A7267DB-6605-9842-BA2C-185B00604244}"/>
              </a:ext>
            </a:extLst>
          </p:cNvPr>
          <p:cNvSpPr/>
          <p:nvPr/>
        </p:nvSpPr>
        <p:spPr>
          <a:xfrm>
            <a:off x="7083473" y="480271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7D42319-58D1-0044-8847-FF28CBCA9E25}"/>
              </a:ext>
            </a:extLst>
          </p:cNvPr>
          <p:cNvSpPr/>
          <p:nvPr/>
        </p:nvSpPr>
        <p:spPr>
          <a:xfrm>
            <a:off x="6617584" y="4802715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B6446AC-1078-514F-94E7-4F43DE8A0DC2}"/>
              </a:ext>
            </a:extLst>
          </p:cNvPr>
          <p:cNvSpPr/>
          <p:nvPr/>
        </p:nvSpPr>
        <p:spPr>
          <a:xfrm>
            <a:off x="5179577" y="480393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B462553-C4DB-854F-A0FB-0E21A9A414FD}"/>
              </a:ext>
            </a:extLst>
          </p:cNvPr>
          <p:cNvSpPr/>
          <p:nvPr/>
        </p:nvSpPr>
        <p:spPr>
          <a:xfrm>
            <a:off x="5645466" y="4803935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63502B-BB01-514D-BFC7-B213A9EBE074}"/>
              </a:ext>
            </a:extLst>
          </p:cNvPr>
          <p:cNvSpPr/>
          <p:nvPr/>
        </p:nvSpPr>
        <p:spPr>
          <a:xfrm>
            <a:off x="3796877" y="479123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123E346-60A3-5C44-B91B-AF978B070FF7}"/>
              </a:ext>
            </a:extLst>
          </p:cNvPr>
          <p:cNvSpPr/>
          <p:nvPr/>
        </p:nvSpPr>
        <p:spPr>
          <a:xfrm>
            <a:off x="4253696" y="479123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6A57B7E-74A1-FC4B-87ED-9B7B26CACD3B}"/>
              </a:ext>
            </a:extLst>
          </p:cNvPr>
          <p:cNvSpPr/>
          <p:nvPr/>
        </p:nvSpPr>
        <p:spPr>
          <a:xfrm>
            <a:off x="4721171" y="4808243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0E136DF-EB98-3B41-9D83-4EF497699A26}"/>
              </a:ext>
            </a:extLst>
          </p:cNvPr>
          <p:cNvSpPr/>
          <p:nvPr/>
        </p:nvSpPr>
        <p:spPr>
          <a:xfrm>
            <a:off x="6131525" y="4802715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4455CC2-418D-4E4A-A4B9-28F889B69D8C}"/>
              </a:ext>
            </a:extLst>
          </p:cNvPr>
          <p:cNvSpPr txBox="1"/>
          <p:nvPr/>
        </p:nvSpPr>
        <p:spPr>
          <a:xfrm>
            <a:off x="9471484" y="218505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E81DB4-D52F-8A43-AA1C-BB1691364DB5}"/>
              </a:ext>
            </a:extLst>
          </p:cNvPr>
          <p:cNvSpPr txBox="1"/>
          <p:nvPr/>
        </p:nvSpPr>
        <p:spPr>
          <a:xfrm>
            <a:off x="9472857" y="26104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1124EC2-675A-D347-9A0A-75A2648D9934}"/>
              </a:ext>
            </a:extLst>
          </p:cNvPr>
          <p:cNvSpPr txBox="1"/>
          <p:nvPr/>
        </p:nvSpPr>
        <p:spPr>
          <a:xfrm>
            <a:off x="9363567" y="301493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4E97360-C8DD-1740-A557-9E3844C57275}"/>
              </a:ext>
            </a:extLst>
          </p:cNvPr>
          <p:cNvSpPr txBox="1"/>
          <p:nvPr/>
        </p:nvSpPr>
        <p:spPr>
          <a:xfrm>
            <a:off x="9377005" y="346270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5A49B76-EF86-B84D-9138-F23511720A24}"/>
              </a:ext>
            </a:extLst>
          </p:cNvPr>
          <p:cNvSpPr txBox="1"/>
          <p:nvPr/>
        </p:nvSpPr>
        <p:spPr>
          <a:xfrm>
            <a:off x="9360237" y="389518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7DE7309-E760-C143-8976-2EFDB33D84E2}"/>
              </a:ext>
            </a:extLst>
          </p:cNvPr>
          <p:cNvSpPr txBox="1"/>
          <p:nvPr/>
        </p:nvSpPr>
        <p:spPr>
          <a:xfrm>
            <a:off x="9350817" y="435640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309313E-9667-644C-8D5A-EB1723C7B2A8}"/>
              </a:ext>
            </a:extLst>
          </p:cNvPr>
          <p:cNvSpPr txBox="1"/>
          <p:nvPr/>
        </p:nvSpPr>
        <p:spPr>
          <a:xfrm>
            <a:off x="9350817" y="477094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0808DF1-97EA-D341-8AD7-BA552EBCE1AF}"/>
              </a:ext>
            </a:extLst>
          </p:cNvPr>
          <p:cNvSpPr txBox="1"/>
          <p:nvPr/>
        </p:nvSpPr>
        <p:spPr>
          <a:xfrm>
            <a:off x="9487514" y="2177139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1A7A8D3-B14B-1345-85E0-8ABD36785DE3}"/>
              </a:ext>
            </a:extLst>
          </p:cNvPr>
          <p:cNvSpPr txBox="1"/>
          <p:nvPr/>
        </p:nvSpPr>
        <p:spPr>
          <a:xfrm>
            <a:off x="9475687" y="2599596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?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6734156-1933-0C4F-96B1-A4E5B79A662A}"/>
              </a:ext>
            </a:extLst>
          </p:cNvPr>
          <p:cNvSpPr txBox="1"/>
          <p:nvPr/>
        </p:nvSpPr>
        <p:spPr>
          <a:xfrm>
            <a:off x="9471484" y="3007022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C554C8B-B95C-084D-B83F-E369309DDC3D}"/>
              </a:ext>
            </a:extLst>
          </p:cNvPr>
          <p:cNvSpPr txBox="1"/>
          <p:nvPr/>
        </p:nvSpPr>
        <p:spPr>
          <a:xfrm>
            <a:off x="9459657" y="3443411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?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D373501-9B6D-2742-A35D-746F2DB9BE60}"/>
              </a:ext>
            </a:extLst>
          </p:cNvPr>
          <p:cNvSpPr txBox="1"/>
          <p:nvPr/>
        </p:nvSpPr>
        <p:spPr>
          <a:xfrm>
            <a:off x="9459657" y="3891176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167E814-7C7D-9D41-A4EA-9EC799FD8616}"/>
              </a:ext>
            </a:extLst>
          </p:cNvPr>
          <p:cNvSpPr txBox="1"/>
          <p:nvPr/>
        </p:nvSpPr>
        <p:spPr>
          <a:xfrm>
            <a:off x="9470946" y="4356649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?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49A7588-B8C9-8442-A27C-A5E8E67425B3}"/>
              </a:ext>
            </a:extLst>
          </p:cNvPr>
          <p:cNvSpPr txBox="1"/>
          <p:nvPr/>
        </p:nvSpPr>
        <p:spPr>
          <a:xfrm>
            <a:off x="9480885" y="477543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849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49F4E4-7B72-5B43-925C-093CBA530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48" y="274043"/>
            <a:ext cx="3483339" cy="4212231"/>
          </a:xfrm>
          <a:prstGeom prst="rect">
            <a:avLst/>
          </a:prstGeom>
          <a:solidFill>
            <a:srgbClr val="212121"/>
          </a:solidFill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C3309DE-899E-6C41-A3EA-6A0B7BDC50B5}"/>
              </a:ext>
            </a:extLst>
          </p:cNvPr>
          <p:cNvSpPr/>
          <p:nvPr/>
        </p:nvSpPr>
        <p:spPr>
          <a:xfrm>
            <a:off x="4137107" y="22134"/>
            <a:ext cx="2458364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 is either the 7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or the 8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triangular number.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8ADF0EB-7E65-AF44-8EC8-0BC1D39A79CA}"/>
              </a:ext>
            </a:extLst>
          </p:cNvPr>
          <p:cNvSpPr/>
          <p:nvPr/>
        </p:nvSpPr>
        <p:spPr>
          <a:xfrm>
            <a:off x="10145221" y="190971"/>
            <a:ext cx="205116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 is also a SQUARE number.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693806"/>
              </p:ext>
            </p:extLst>
          </p:nvPr>
        </p:nvGraphicFramePr>
        <p:xfrm>
          <a:off x="7604944" y="1027931"/>
          <a:ext cx="2737314" cy="417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38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Triangular 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Total #</a:t>
                      </a:r>
                      <a:r>
                        <a:rPr lang="en-US" sz="2200" baseline="0" dirty="0"/>
                        <a:t> of blocks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8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  <a:r>
                        <a:rPr lang="en-US" sz="2200" baseline="30000" dirty="0"/>
                        <a:t>st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8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</a:t>
                      </a:r>
                      <a:r>
                        <a:rPr lang="en-US" sz="2200" baseline="30000" dirty="0"/>
                        <a:t>nd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8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</a:t>
                      </a:r>
                      <a:r>
                        <a:rPr lang="en-US" sz="2200" baseline="30000" dirty="0"/>
                        <a:t>rd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38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</a:t>
                      </a:r>
                      <a:r>
                        <a:rPr lang="en-US" sz="2200" baseline="30000" dirty="0"/>
                        <a:t>th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8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</a:t>
                      </a:r>
                      <a:r>
                        <a:rPr lang="en-US" sz="2200" baseline="30000" dirty="0"/>
                        <a:t>th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38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</a:t>
                      </a:r>
                      <a:r>
                        <a:rPr lang="en-US" sz="2200" baseline="30000" dirty="0"/>
                        <a:t>th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38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</a:t>
                      </a:r>
                      <a:r>
                        <a:rPr lang="en-US" sz="2200" baseline="30000" dirty="0"/>
                        <a:t>th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38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8</a:t>
                      </a:r>
                      <a:r>
                        <a:rPr lang="en-US" sz="2200" baseline="30000" dirty="0"/>
                        <a:t>th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B65C8C74-E72A-894F-830B-ADF4AC0557CA}"/>
              </a:ext>
            </a:extLst>
          </p:cNvPr>
          <p:cNvSpPr/>
          <p:nvPr/>
        </p:nvSpPr>
        <p:spPr>
          <a:xfrm>
            <a:off x="5343525" y="1754739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DDC92EE-69AF-9346-AE88-6F240368F569}"/>
              </a:ext>
            </a:extLst>
          </p:cNvPr>
          <p:cNvSpPr/>
          <p:nvPr/>
        </p:nvSpPr>
        <p:spPr>
          <a:xfrm>
            <a:off x="5117255" y="216431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64CB883-2D1F-894A-8414-6AAE55EE9E4C}"/>
              </a:ext>
            </a:extLst>
          </p:cNvPr>
          <p:cNvSpPr/>
          <p:nvPr/>
        </p:nvSpPr>
        <p:spPr>
          <a:xfrm>
            <a:off x="5602650" y="216431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E5C9823-071A-7B40-B427-038D47ED555E}"/>
              </a:ext>
            </a:extLst>
          </p:cNvPr>
          <p:cNvSpPr/>
          <p:nvPr/>
        </p:nvSpPr>
        <p:spPr>
          <a:xfrm>
            <a:off x="5357107" y="2611989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BE6E952-65B3-494B-9145-91242E459274}"/>
              </a:ext>
            </a:extLst>
          </p:cNvPr>
          <p:cNvSpPr/>
          <p:nvPr/>
        </p:nvSpPr>
        <p:spPr>
          <a:xfrm>
            <a:off x="5842502" y="2611989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36F07ED-7A64-2B48-A939-367DDCE3C3CB}"/>
              </a:ext>
            </a:extLst>
          </p:cNvPr>
          <p:cNvSpPr/>
          <p:nvPr/>
        </p:nvSpPr>
        <p:spPr>
          <a:xfrm>
            <a:off x="5646192" y="302156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052F05A-450F-7347-8DA9-6858CBF386BE}"/>
              </a:ext>
            </a:extLst>
          </p:cNvPr>
          <p:cNvSpPr/>
          <p:nvPr/>
        </p:nvSpPr>
        <p:spPr>
          <a:xfrm>
            <a:off x="6088045" y="302156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ACD96F8-19A4-0A49-AB78-BFD09FED3C39}"/>
              </a:ext>
            </a:extLst>
          </p:cNvPr>
          <p:cNvSpPr/>
          <p:nvPr/>
        </p:nvSpPr>
        <p:spPr>
          <a:xfrm>
            <a:off x="5859215" y="3454497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5F80D2C-9A8C-B642-81FD-62D8EC6B74FB}"/>
              </a:ext>
            </a:extLst>
          </p:cNvPr>
          <p:cNvSpPr/>
          <p:nvPr/>
        </p:nvSpPr>
        <p:spPr>
          <a:xfrm>
            <a:off x="6325104" y="3454498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1C7CCC8-4341-774B-B036-51673813CF5A}"/>
              </a:ext>
            </a:extLst>
          </p:cNvPr>
          <p:cNvSpPr/>
          <p:nvPr/>
        </p:nvSpPr>
        <p:spPr>
          <a:xfrm>
            <a:off x="4684999" y="302156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5DD9D98-575A-F84F-9122-3810A2E7AD6D}"/>
              </a:ext>
            </a:extLst>
          </p:cNvPr>
          <p:cNvSpPr/>
          <p:nvPr/>
        </p:nvSpPr>
        <p:spPr>
          <a:xfrm>
            <a:off x="5148623" y="302156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F82AC3E-1036-1840-8A4A-4B89271FE9F8}"/>
              </a:ext>
            </a:extLst>
          </p:cNvPr>
          <p:cNvSpPr/>
          <p:nvPr/>
        </p:nvSpPr>
        <p:spPr>
          <a:xfrm>
            <a:off x="4476515" y="3454497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BD27F44-F82E-9E4E-811A-DD5E98FFB7F6}"/>
              </a:ext>
            </a:extLst>
          </p:cNvPr>
          <p:cNvSpPr/>
          <p:nvPr/>
        </p:nvSpPr>
        <p:spPr>
          <a:xfrm>
            <a:off x="4933334" y="3454497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D3020C9-0E84-9F49-9AE8-8DE42C123413}"/>
              </a:ext>
            </a:extLst>
          </p:cNvPr>
          <p:cNvSpPr/>
          <p:nvPr/>
        </p:nvSpPr>
        <p:spPr>
          <a:xfrm>
            <a:off x="4881309" y="2613122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0F63905-BC72-FA41-8B0E-2420330AA647}"/>
              </a:ext>
            </a:extLst>
          </p:cNvPr>
          <p:cNvSpPr/>
          <p:nvPr/>
        </p:nvSpPr>
        <p:spPr>
          <a:xfrm>
            <a:off x="5400809" y="3458806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F9BBA13-3113-3647-84A6-EDF55FEFC8BE}"/>
              </a:ext>
            </a:extLst>
          </p:cNvPr>
          <p:cNvSpPr/>
          <p:nvPr/>
        </p:nvSpPr>
        <p:spPr>
          <a:xfrm>
            <a:off x="5672502" y="3897325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309051-373A-DC4A-8AA3-97264E437075}"/>
              </a:ext>
            </a:extLst>
          </p:cNvPr>
          <p:cNvSpPr/>
          <p:nvPr/>
        </p:nvSpPr>
        <p:spPr>
          <a:xfrm>
            <a:off x="6138391" y="3897326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F9760E3-C232-AA48-8A11-488B432EBBB6}"/>
              </a:ext>
            </a:extLst>
          </p:cNvPr>
          <p:cNvSpPr/>
          <p:nvPr/>
        </p:nvSpPr>
        <p:spPr>
          <a:xfrm>
            <a:off x="4289802" y="3897325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8744958-8D6D-524E-8B50-44DAA2B835DC}"/>
              </a:ext>
            </a:extLst>
          </p:cNvPr>
          <p:cNvSpPr/>
          <p:nvPr/>
        </p:nvSpPr>
        <p:spPr>
          <a:xfrm>
            <a:off x="4746621" y="3897325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EBC323-1583-8545-918D-CDD3556C1633}"/>
              </a:ext>
            </a:extLst>
          </p:cNvPr>
          <p:cNvSpPr/>
          <p:nvPr/>
        </p:nvSpPr>
        <p:spPr>
          <a:xfrm>
            <a:off x="5214096" y="391433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C7E2664-9A20-8849-9DBC-308CD343BD0C}"/>
              </a:ext>
            </a:extLst>
          </p:cNvPr>
          <p:cNvSpPr/>
          <p:nvPr/>
        </p:nvSpPr>
        <p:spPr>
          <a:xfrm>
            <a:off x="6624450" y="3896106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78CB1EF-BECB-FC4D-B22B-74D1B1BDB752}"/>
              </a:ext>
            </a:extLst>
          </p:cNvPr>
          <p:cNvSpPr/>
          <p:nvPr/>
        </p:nvSpPr>
        <p:spPr>
          <a:xfrm>
            <a:off x="6916931" y="4344780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8C862A2-E4DA-DD4A-AC0D-879BA470C2AD}"/>
              </a:ext>
            </a:extLst>
          </p:cNvPr>
          <p:cNvSpPr/>
          <p:nvPr/>
        </p:nvSpPr>
        <p:spPr>
          <a:xfrm>
            <a:off x="5478924" y="4345999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A07F5E6-65C7-0247-8943-0F286E96D68A}"/>
              </a:ext>
            </a:extLst>
          </p:cNvPr>
          <p:cNvSpPr/>
          <p:nvPr/>
        </p:nvSpPr>
        <p:spPr>
          <a:xfrm>
            <a:off x="5944813" y="4346000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4A8C8E6-12E4-BF40-8F3C-9738B85DD3E9}"/>
              </a:ext>
            </a:extLst>
          </p:cNvPr>
          <p:cNvSpPr/>
          <p:nvPr/>
        </p:nvSpPr>
        <p:spPr>
          <a:xfrm>
            <a:off x="4096224" y="4345999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1F621FD-BE45-474B-8046-3F8A475FBEF9}"/>
              </a:ext>
            </a:extLst>
          </p:cNvPr>
          <p:cNvSpPr/>
          <p:nvPr/>
        </p:nvSpPr>
        <p:spPr>
          <a:xfrm>
            <a:off x="4553043" y="4345999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2ABD85A-D585-174A-A13A-E53D59983536}"/>
              </a:ext>
            </a:extLst>
          </p:cNvPr>
          <p:cNvSpPr/>
          <p:nvPr/>
        </p:nvSpPr>
        <p:spPr>
          <a:xfrm>
            <a:off x="5020518" y="4363008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DDD1483-C021-5140-9310-96D00790DDB9}"/>
              </a:ext>
            </a:extLst>
          </p:cNvPr>
          <p:cNvSpPr/>
          <p:nvPr/>
        </p:nvSpPr>
        <p:spPr>
          <a:xfrm>
            <a:off x="6430872" y="4344780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A7267DB-6605-9842-BA2C-185B00604244}"/>
              </a:ext>
            </a:extLst>
          </p:cNvPr>
          <p:cNvSpPr/>
          <p:nvPr/>
        </p:nvSpPr>
        <p:spPr>
          <a:xfrm>
            <a:off x="7083473" y="480271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7D42319-58D1-0044-8847-FF28CBCA9E25}"/>
              </a:ext>
            </a:extLst>
          </p:cNvPr>
          <p:cNvSpPr/>
          <p:nvPr/>
        </p:nvSpPr>
        <p:spPr>
          <a:xfrm>
            <a:off x="6617584" y="4802715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B6446AC-1078-514F-94E7-4F43DE8A0DC2}"/>
              </a:ext>
            </a:extLst>
          </p:cNvPr>
          <p:cNvSpPr/>
          <p:nvPr/>
        </p:nvSpPr>
        <p:spPr>
          <a:xfrm>
            <a:off x="5179577" y="480393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B462553-C4DB-854F-A0FB-0E21A9A414FD}"/>
              </a:ext>
            </a:extLst>
          </p:cNvPr>
          <p:cNvSpPr/>
          <p:nvPr/>
        </p:nvSpPr>
        <p:spPr>
          <a:xfrm>
            <a:off x="5645466" y="4803935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63502B-BB01-514D-BFC7-B213A9EBE074}"/>
              </a:ext>
            </a:extLst>
          </p:cNvPr>
          <p:cNvSpPr/>
          <p:nvPr/>
        </p:nvSpPr>
        <p:spPr>
          <a:xfrm>
            <a:off x="3796877" y="479123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123E346-60A3-5C44-B91B-AF978B070FF7}"/>
              </a:ext>
            </a:extLst>
          </p:cNvPr>
          <p:cNvSpPr/>
          <p:nvPr/>
        </p:nvSpPr>
        <p:spPr>
          <a:xfrm>
            <a:off x="4253696" y="4791234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6A57B7E-74A1-FC4B-87ED-9B7B26CACD3B}"/>
              </a:ext>
            </a:extLst>
          </p:cNvPr>
          <p:cNvSpPr/>
          <p:nvPr/>
        </p:nvSpPr>
        <p:spPr>
          <a:xfrm>
            <a:off x="4721171" y="4808243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0E136DF-EB98-3B41-9D83-4EF497699A26}"/>
              </a:ext>
            </a:extLst>
          </p:cNvPr>
          <p:cNvSpPr/>
          <p:nvPr/>
        </p:nvSpPr>
        <p:spPr>
          <a:xfrm>
            <a:off x="6131525" y="4802715"/>
            <a:ext cx="373425" cy="371475"/>
          </a:xfrm>
          <a:prstGeom prst="rect">
            <a:avLst/>
          </a:prstGeom>
          <a:ln w="698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4455CC2-418D-4E4A-A4B9-28F889B69D8C}"/>
              </a:ext>
            </a:extLst>
          </p:cNvPr>
          <p:cNvSpPr txBox="1"/>
          <p:nvPr/>
        </p:nvSpPr>
        <p:spPr>
          <a:xfrm>
            <a:off x="9471484" y="218505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E81DB4-D52F-8A43-AA1C-BB1691364DB5}"/>
              </a:ext>
            </a:extLst>
          </p:cNvPr>
          <p:cNvSpPr txBox="1"/>
          <p:nvPr/>
        </p:nvSpPr>
        <p:spPr>
          <a:xfrm>
            <a:off x="9472857" y="26104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1124EC2-675A-D347-9A0A-75A2648D9934}"/>
              </a:ext>
            </a:extLst>
          </p:cNvPr>
          <p:cNvSpPr txBox="1"/>
          <p:nvPr/>
        </p:nvSpPr>
        <p:spPr>
          <a:xfrm>
            <a:off x="9363567" y="301493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4E97360-C8DD-1740-A557-9E3844C57275}"/>
              </a:ext>
            </a:extLst>
          </p:cNvPr>
          <p:cNvSpPr txBox="1"/>
          <p:nvPr/>
        </p:nvSpPr>
        <p:spPr>
          <a:xfrm>
            <a:off x="9377005" y="346270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5A49B76-EF86-B84D-9138-F23511720A24}"/>
              </a:ext>
            </a:extLst>
          </p:cNvPr>
          <p:cNvSpPr txBox="1"/>
          <p:nvPr/>
        </p:nvSpPr>
        <p:spPr>
          <a:xfrm>
            <a:off x="9360237" y="389518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7DE7309-E760-C143-8976-2EFDB33D84E2}"/>
              </a:ext>
            </a:extLst>
          </p:cNvPr>
          <p:cNvSpPr txBox="1"/>
          <p:nvPr/>
        </p:nvSpPr>
        <p:spPr>
          <a:xfrm>
            <a:off x="9350817" y="435640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309313E-9667-644C-8D5A-EB1723C7B2A8}"/>
              </a:ext>
            </a:extLst>
          </p:cNvPr>
          <p:cNvSpPr txBox="1"/>
          <p:nvPr/>
        </p:nvSpPr>
        <p:spPr>
          <a:xfrm>
            <a:off x="9350817" y="477094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36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BCBB7F2-9A62-414A-989F-8D2B3AF6A3E2}"/>
              </a:ext>
            </a:extLst>
          </p:cNvPr>
          <p:cNvSpPr/>
          <p:nvPr/>
        </p:nvSpPr>
        <p:spPr>
          <a:xfrm>
            <a:off x="10133432" y="60990"/>
            <a:ext cx="2150139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</p:spTree>
    <p:extLst>
      <p:ext uri="{BB962C8B-B14F-4D97-AF65-F5344CB8AC3E}">
        <p14:creationId xmlns:p14="http://schemas.microsoft.com/office/powerpoint/2010/main" val="247678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892448" y="483758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92448" y="473781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97477" y="6581002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4B5EE2-1662-E347-9AE7-C1DF43892FF8}"/>
              </a:ext>
            </a:extLst>
          </p:cNvPr>
          <p:cNvSpPr txBox="1"/>
          <p:nvPr/>
        </p:nvSpPr>
        <p:spPr>
          <a:xfrm>
            <a:off x="1497477" y="473781"/>
            <a:ext cx="2678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is the #? </a:t>
            </a:r>
          </a:p>
        </p:txBody>
      </p:sp>
    </p:spTree>
    <p:extLst>
      <p:ext uri="{BB962C8B-B14F-4D97-AF65-F5344CB8AC3E}">
        <p14:creationId xmlns:p14="http://schemas.microsoft.com/office/powerpoint/2010/main" val="39409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161</Words>
  <Application>Microsoft Macintosh PowerPoint</Application>
  <PresentationFormat>Widescreen</PresentationFormat>
  <Paragraphs>65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How Many  TRIANGLES!!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118</cp:revision>
  <dcterms:created xsi:type="dcterms:W3CDTF">2018-08-22T20:49:50Z</dcterms:created>
  <dcterms:modified xsi:type="dcterms:W3CDTF">2019-10-27T22:29:05Z</dcterms:modified>
</cp:coreProperties>
</file>